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handoutMasterIdLst>
    <p:handoutMasterId r:id="rId37"/>
  </p:handoutMasterIdLst>
  <p:sldIdLst>
    <p:sldId id="256" r:id="rId2"/>
    <p:sldId id="259" r:id="rId3"/>
    <p:sldId id="261" r:id="rId4"/>
    <p:sldId id="262" r:id="rId5"/>
    <p:sldId id="263" r:id="rId6"/>
    <p:sldId id="264" r:id="rId7"/>
    <p:sldId id="265" r:id="rId8"/>
    <p:sldId id="292" r:id="rId9"/>
    <p:sldId id="267" r:id="rId10"/>
    <p:sldId id="268" r:id="rId11"/>
    <p:sldId id="293" r:id="rId12"/>
    <p:sldId id="270" r:id="rId13"/>
    <p:sldId id="269" r:id="rId14"/>
    <p:sldId id="258" r:id="rId15"/>
    <p:sldId id="272" r:id="rId16"/>
    <p:sldId id="271" r:id="rId17"/>
    <p:sldId id="273" r:id="rId18"/>
    <p:sldId id="278" r:id="rId19"/>
    <p:sldId id="275" r:id="rId20"/>
    <p:sldId id="276" r:id="rId21"/>
    <p:sldId id="260" r:id="rId22"/>
    <p:sldId id="294" r:id="rId23"/>
    <p:sldId id="279" r:id="rId24"/>
    <p:sldId id="295" r:id="rId25"/>
    <p:sldId id="281" r:id="rId26"/>
    <p:sldId id="290" r:id="rId27"/>
    <p:sldId id="282" r:id="rId28"/>
    <p:sldId id="283" r:id="rId29"/>
    <p:sldId id="285" r:id="rId30"/>
    <p:sldId id="286" r:id="rId31"/>
    <p:sldId id="284" r:id="rId32"/>
    <p:sldId id="288" r:id="rId33"/>
    <p:sldId id="291" r:id="rId34"/>
    <p:sldId id="287"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868D"/>
    <a:srgbClr val="C8D9D8"/>
    <a:srgbClr val="0C234B"/>
    <a:srgbClr val="333333"/>
    <a:srgbClr val="AB052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436" autoAdjust="0"/>
    <p:restoredTop sz="86910" autoAdjust="0"/>
  </p:normalViewPr>
  <p:slideViewPr>
    <p:cSldViewPr snapToGrid="0" snapToObjects="1">
      <p:cViewPr varScale="1">
        <p:scale>
          <a:sx n="97" d="100"/>
          <a:sy n="97" d="100"/>
        </p:scale>
        <p:origin x="1520"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69B64C5-E676-6F4E-9473-1C2918F3531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C247B85-547C-5442-9A45-0E09BF01B79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497811-4426-814E-ACFB-2A17D9EA1087}" type="datetimeFigureOut">
              <a:rPr lang="en-US" smtClean="0"/>
              <a:t>3/11/19</a:t>
            </a:fld>
            <a:endParaRPr lang="en-US"/>
          </a:p>
        </p:txBody>
      </p:sp>
      <p:sp>
        <p:nvSpPr>
          <p:cNvPr id="4" name="Footer Placeholder 3">
            <a:extLst>
              <a:ext uri="{FF2B5EF4-FFF2-40B4-BE49-F238E27FC236}">
                <a16:creationId xmlns:a16="http://schemas.microsoft.com/office/drawing/2014/main" id="{A2066A29-F155-BD49-9C85-487B358659E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3521092-5C8B-AB44-8883-61129FFBCB9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242E18-52B8-C546-88F5-E238B1CC522A}" type="slidenum">
              <a:rPr lang="en-US" smtClean="0"/>
              <a:t>‹#›</a:t>
            </a:fld>
            <a:endParaRPr lang="en-US"/>
          </a:p>
        </p:txBody>
      </p:sp>
    </p:spTree>
    <p:extLst>
      <p:ext uri="{BB962C8B-B14F-4D97-AF65-F5344CB8AC3E}">
        <p14:creationId xmlns:p14="http://schemas.microsoft.com/office/powerpoint/2010/main" val="2875505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2206F6-8F7B-4191-9D0A-82279A9A2120}" type="datetimeFigureOut">
              <a:rPr lang="en-US" smtClean="0"/>
              <a:t>3/11/19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6FE3AA-1673-4D66-BE3D-70788E099B17}" type="slidenum">
              <a:rPr lang="en-US" smtClean="0"/>
              <a:t>‹#›</a:t>
            </a:fld>
            <a:endParaRPr lang="en-US"/>
          </a:p>
        </p:txBody>
      </p:sp>
    </p:spTree>
    <p:extLst>
      <p:ext uri="{BB962C8B-B14F-4D97-AF65-F5344CB8AC3E}">
        <p14:creationId xmlns:p14="http://schemas.microsoft.com/office/powerpoint/2010/main" val="4151296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a:t>
            </a:r>
            <a:r>
              <a:rPr lang="en-US" baseline="0" dirty="0"/>
              <a:t> this section, please introduce Cynthia White and David Yaden.</a:t>
            </a:r>
            <a:endParaRPr lang="en-US" dirty="0"/>
          </a:p>
        </p:txBody>
      </p:sp>
      <p:sp>
        <p:nvSpPr>
          <p:cNvPr id="4" name="Slide Number Placeholder 3"/>
          <p:cNvSpPr>
            <a:spLocks noGrp="1"/>
          </p:cNvSpPr>
          <p:nvPr>
            <p:ph type="sldNum" sz="quarter" idx="10"/>
          </p:nvPr>
        </p:nvSpPr>
        <p:spPr/>
        <p:txBody>
          <a:bodyPr/>
          <a:lstStyle/>
          <a:p>
            <a:fld id="{AA6FE3AA-1673-4D66-BE3D-70788E099B17}" type="slidenum">
              <a:rPr lang="en-US" smtClean="0"/>
              <a:t>10</a:t>
            </a:fld>
            <a:endParaRPr lang="en-US"/>
          </a:p>
        </p:txBody>
      </p:sp>
    </p:spTree>
    <p:extLst>
      <p:ext uri="{BB962C8B-B14F-4D97-AF65-F5344CB8AC3E}">
        <p14:creationId xmlns:p14="http://schemas.microsoft.com/office/powerpoint/2010/main" val="3933619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Tom</a:t>
            </a:r>
            <a:r>
              <a:rPr lang="en-US" baseline="0" dirty="0"/>
              <a:t> Miller</a:t>
            </a:r>
            <a:endParaRPr lang="en-US" dirty="0"/>
          </a:p>
        </p:txBody>
      </p:sp>
      <p:sp>
        <p:nvSpPr>
          <p:cNvPr id="4" name="Slide Number Placeholder 3"/>
          <p:cNvSpPr>
            <a:spLocks noGrp="1"/>
          </p:cNvSpPr>
          <p:nvPr>
            <p:ph type="sldNum" sz="quarter" idx="10"/>
          </p:nvPr>
        </p:nvSpPr>
        <p:spPr/>
        <p:txBody>
          <a:bodyPr/>
          <a:lstStyle/>
          <a:p>
            <a:fld id="{AA6FE3AA-1673-4D66-BE3D-70788E099B17}" type="slidenum">
              <a:rPr lang="en-US" smtClean="0"/>
              <a:t>26</a:t>
            </a:fld>
            <a:endParaRPr lang="en-US"/>
          </a:p>
        </p:txBody>
      </p:sp>
    </p:spTree>
    <p:extLst>
      <p:ext uri="{BB962C8B-B14F-4D97-AF65-F5344CB8AC3E}">
        <p14:creationId xmlns:p14="http://schemas.microsoft.com/office/powerpoint/2010/main" val="2837911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6FE3AA-1673-4D66-BE3D-70788E099B17}" type="slidenum">
              <a:rPr lang="en-US" smtClean="0"/>
              <a:t>27</a:t>
            </a:fld>
            <a:endParaRPr lang="en-US"/>
          </a:p>
        </p:txBody>
      </p:sp>
    </p:spTree>
    <p:extLst>
      <p:ext uri="{BB962C8B-B14F-4D97-AF65-F5344CB8AC3E}">
        <p14:creationId xmlns:p14="http://schemas.microsoft.com/office/powerpoint/2010/main" val="2126617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End of CS&amp;P</a:t>
            </a:r>
          </a:p>
        </p:txBody>
      </p:sp>
      <p:sp>
        <p:nvSpPr>
          <p:cNvPr id="4" name="Slide Number Placeholder 3"/>
          <p:cNvSpPr>
            <a:spLocks noGrp="1"/>
          </p:cNvSpPr>
          <p:nvPr>
            <p:ph type="sldNum" sz="quarter" idx="10"/>
          </p:nvPr>
        </p:nvSpPr>
        <p:spPr/>
        <p:txBody>
          <a:bodyPr/>
          <a:lstStyle/>
          <a:p>
            <a:fld id="{AA6FE3AA-1673-4D66-BE3D-70788E099B17}" type="slidenum">
              <a:rPr lang="en-US" smtClean="0"/>
              <a:t>31</a:t>
            </a:fld>
            <a:endParaRPr lang="en-US"/>
          </a:p>
        </p:txBody>
      </p:sp>
    </p:spTree>
    <p:extLst>
      <p:ext uri="{BB962C8B-B14F-4D97-AF65-F5344CB8AC3E}">
        <p14:creationId xmlns:p14="http://schemas.microsoft.com/office/powerpoint/2010/main" val="422770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Tom Miller</a:t>
            </a:r>
          </a:p>
        </p:txBody>
      </p:sp>
      <p:sp>
        <p:nvSpPr>
          <p:cNvPr id="4" name="Slide Number Placeholder 3"/>
          <p:cNvSpPr>
            <a:spLocks noGrp="1"/>
          </p:cNvSpPr>
          <p:nvPr>
            <p:ph type="sldNum" sz="quarter" idx="10"/>
          </p:nvPr>
        </p:nvSpPr>
        <p:spPr/>
        <p:txBody>
          <a:bodyPr/>
          <a:lstStyle/>
          <a:p>
            <a:fld id="{AA6FE3AA-1673-4D66-BE3D-70788E099B17}" type="slidenum">
              <a:rPr lang="en-US" smtClean="0"/>
              <a:t>32</a:t>
            </a:fld>
            <a:endParaRPr lang="en-US"/>
          </a:p>
        </p:txBody>
      </p:sp>
    </p:spTree>
    <p:extLst>
      <p:ext uri="{BB962C8B-B14F-4D97-AF65-F5344CB8AC3E}">
        <p14:creationId xmlns:p14="http://schemas.microsoft.com/office/powerpoint/2010/main" val="5923974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Tom Miller</a:t>
            </a:r>
          </a:p>
        </p:txBody>
      </p:sp>
      <p:sp>
        <p:nvSpPr>
          <p:cNvPr id="4" name="Slide Number Placeholder 3"/>
          <p:cNvSpPr>
            <a:spLocks noGrp="1"/>
          </p:cNvSpPr>
          <p:nvPr>
            <p:ph type="sldNum" sz="quarter" idx="10"/>
          </p:nvPr>
        </p:nvSpPr>
        <p:spPr/>
        <p:txBody>
          <a:bodyPr/>
          <a:lstStyle/>
          <a:p>
            <a:fld id="{AA6FE3AA-1673-4D66-BE3D-70788E099B17}" type="slidenum">
              <a:rPr lang="en-US" smtClean="0"/>
              <a:t>33</a:t>
            </a:fld>
            <a:endParaRPr lang="en-US"/>
          </a:p>
        </p:txBody>
      </p:sp>
    </p:spTree>
    <p:extLst>
      <p:ext uri="{BB962C8B-B14F-4D97-AF65-F5344CB8AC3E}">
        <p14:creationId xmlns:p14="http://schemas.microsoft.com/office/powerpoint/2010/main" val="20861518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End of presentation</a:t>
            </a:r>
          </a:p>
        </p:txBody>
      </p:sp>
      <p:sp>
        <p:nvSpPr>
          <p:cNvPr id="4" name="Slide Number Placeholder 3"/>
          <p:cNvSpPr>
            <a:spLocks noGrp="1"/>
          </p:cNvSpPr>
          <p:nvPr>
            <p:ph type="sldNum" sz="quarter" idx="10"/>
          </p:nvPr>
        </p:nvSpPr>
        <p:spPr/>
        <p:txBody>
          <a:bodyPr/>
          <a:lstStyle/>
          <a:p>
            <a:fld id="{AA6FE3AA-1673-4D66-BE3D-70788E099B17}" type="slidenum">
              <a:rPr lang="en-US" smtClean="0"/>
              <a:t>34</a:t>
            </a:fld>
            <a:endParaRPr lang="en-US"/>
          </a:p>
        </p:txBody>
      </p:sp>
    </p:spTree>
    <p:extLst>
      <p:ext uri="{BB962C8B-B14F-4D97-AF65-F5344CB8AC3E}">
        <p14:creationId xmlns:p14="http://schemas.microsoft.com/office/powerpoint/2010/main" val="1484282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a:t>
            </a:r>
            <a:r>
              <a:rPr lang="en-US" baseline="0" dirty="0"/>
              <a:t> this section, please introduce Cynthia White and David Yaden.</a:t>
            </a:r>
            <a:endParaRPr lang="en-US" dirty="0"/>
          </a:p>
        </p:txBody>
      </p:sp>
      <p:sp>
        <p:nvSpPr>
          <p:cNvPr id="4" name="Slide Number Placeholder 3"/>
          <p:cNvSpPr>
            <a:spLocks noGrp="1"/>
          </p:cNvSpPr>
          <p:nvPr>
            <p:ph type="sldNum" sz="quarter" idx="10"/>
          </p:nvPr>
        </p:nvSpPr>
        <p:spPr/>
        <p:txBody>
          <a:bodyPr/>
          <a:lstStyle/>
          <a:p>
            <a:fld id="{AA6FE3AA-1673-4D66-BE3D-70788E099B17}" type="slidenum">
              <a:rPr lang="en-US" smtClean="0"/>
              <a:t>11</a:t>
            </a:fld>
            <a:endParaRPr lang="en-US"/>
          </a:p>
        </p:txBody>
      </p:sp>
    </p:spTree>
    <p:extLst>
      <p:ext uri="{BB962C8B-B14F-4D97-AF65-F5344CB8AC3E}">
        <p14:creationId xmlns:p14="http://schemas.microsoft.com/office/powerpoint/2010/main" val="1548162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Section 3: The criteria included is the portion relevant to the type of review. </a:t>
            </a:r>
          </a:p>
          <a:p>
            <a:r>
              <a:rPr lang="en-US" baseline="0" dirty="0"/>
              <a:t>Section 6: Candidate completes this section and can add their teaching philosophy.</a:t>
            </a:r>
          </a:p>
          <a:p>
            <a:r>
              <a:rPr lang="en-US" baseline="0" dirty="0"/>
              <a:t>Section 7: Department committee completes a peer review of teaching memo, this is separate from the recommendation in Section 11.</a:t>
            </a:r>
          </a:p>
          <a:p>
            <a:r>
              <a:rPr lang="en-US" baseline="0" dirty="0"/>
              <a:t>Section 8: Service and outreach portfolios are optional for P&amp;T reviews.</a:t>
            </a:r>
          </a:p>
          <a:p>
            <a:r>
              <a:rPr lang="en-US" baseline="0" dirty="0"/>
              <a:t>Section 11: Recommendations from the </a:t>
            </a:r>
            <a:r>
              <a:rPr lang="en-US" b="1" baseline="0" dirty="0"/>
              <a:t>Department</a:t>
            </a:r>
            <a:r>
              <a:rPr lang="en-US" baseline="0" dirty="0"/>
              <a:t>, </a:t>
            </a:r>
            <a:r>
              <a:rPr lang="en-US" b="1" baseline="0" dirty="0"/>
              <a:t>College</a:t>
            </a:r>
            <a:r>
              <a:rPr lang="en-US" baseline="0" dirty="0"/>
              <a:t> and </a:t>
            </a:r>
            <a:r>
              <a:rPr lang="en-US" b="1" baseline="0" dirty="0"/>
              <a:t>University </a:t>
            </a:r>
            <a:r>
              <a:rPr lang="en-US" b="0" baseline="0" dirty="0"/>
              <a:t>are added to this section</a:t>
            </a:r>
            <a:r>
              <a:rPr lang="en-US" baseline="0" dirty="0"/>
              <a:t>.</a:t>
            </a:r>
          </a:p>
        </p:txBody>
      </p:sp>
      <p:sp>
        <p:nvSpPr>
          <p:cNvPr id="4" name="Slide Number Placeholder 3"/>
          <p:cNvSpPr>
            <a:spLocks noGrp="1"/>
          </p:cNvSpPr>
          <p:nvPr>
            <p:ph type="sldNum" sz="quarter" idx="10"/>
          </p:nvPr>
        </p:nvSpPr>
        <p:spPr/>
        <p:txBody>
          <a:bodyPr/>
          <a:lstStyle/>
          <a:p>
            <a:fld id="{AA6FE3AA-1673-4D66-BE3D-70788E099B17}" type="slidenum">
              <a:rPr lang="en-US" smtClean="0"/>
              <a:t>13</a:t>
            </a:fld>
            <a:endParaRPr lang="en-US"/>
          </a:p>
        </p:txBody>
      </p:sp>
    </p:spTree>
    <p:extLst>
      <p:ext uri="{BB962C8B-B14F-4D97-AF65-F5344CB8AC3E}">
        <p14:creationId xmlns:p14="http://schemas.microsoft.com/office/powerpoint/2010/main" val="3676757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a:t>
            </a:r>
            <a:r>
              <a:rPr lang="en-US" baseline="0" dirty="0"/>
              <a:t> Ingrid and Becky from OIA.</a:t>
            </a:r>
            <a:endParaRPr lang="en-US" dirty="0"/>
          </a:p>
        </p:txBody>
      </p:sp>
      <p:sp>
        <p:nvSpPr>
          <p:cNvPr id="4" name="Slide Number Placeholder 3"/>
          <p:cNvSpPr>
            <a:spLocks noGrp="1"/>
          </p:cNvSpPr>
          <p:nvPr>
            <p:ph type="sldNum" sz="quarter" idx="10"/>
          </p:nvPr>
        </p:nvSpPr>
        <p:spPr/>
        <p:txBody>
          <a:bodyPr/>
          <a:lstStyle/>
          <a:p>
            <a:fld id="{AA6FE3AA-1673-4D66-BE3D-70788E099B17}" type="slidenum">
              <a:rPr lang="en-US" smtClean="0"/>
              <a:t>17</a:t>
            </a:fld>
            <a:endParaRPr lang="en-US"/>
          </a:p>
        </p:txBody>
      </p:sp>
    </p:spTree>
    <p:extLst>
      <p:ext uri="{BB962C8B-B14F-4D97-AF65-F5344CB8AC3E}">
        <p14:creationId xmlns:p14="http://schemas.microsoft.com/office/powerpoint/2010/main" val="2719124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6FE3AA-1673-4D66-BE3D-70788E099B17}" type="slidenum">
              <a:rPr lang="en-US" smtClean="0"/>
              <a:t>18</a:t>
            </a:fld>
            <a:endParaRPr lang="en-US"/>
          </a:p>
        </p:txBody>
      </p:sp>
    </p:spTree>
    <p:extLst>
      <p:ext uri="{BB962C8B-B14F-4D97-AF65-F5344CB8AC3E}">
        <p14:creationId xmlns:p14="http://schemas.microsoft.com/office/powerpoint/2010/main" val="1701610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Ending with Ingrid and Becky.</a:t>
            </a:r>
            <a:r>
              <a:rPr lang="en-US" baseline="0" dirty="0"/>
              <a:t> </a:t>
            </a:r>
            <a:endParaRPr lang="en-US" dirty="0"/>
          </a:p>
        </p:txBody>
      </p:sp>
      <p:sp>
        <p:nvSpPr>
          <p:cNvPr id="4" name="Slide Number Placeholder 3"/>
          <p:cNvSpPr>
            <a:spLocks noGrp="1"/>
          </p:cNvSpPr>
          <p:nvPr>
            <p:ph type="sldNum" sz="quarter" idx="10"/>
          </p:nvPr>
        </p:nvSpPr>
        <p:spPr/>
        <p:txBody>
          <a:bodyPr/>
          <a:lstStyle/>
          <a:p>
            <a:fld id="{AA6FE3AA-1673-4D66-BE3D-70788E099B17}" type="slidenum">
              <a:rPr lang="en-US" smtClean="0"/>
              <a:t>21</a:t>
            </a:fld>
            <a:endParaRPr lang="en-US"/>
          </a:p>
        </p:txBody>
      </p:sp>
    </p:spTree>
    <p:extLst>
      <p:ext uri="{BB962C8B-B14F-4D97-AF65-F5344CB8AC3E}">
        <p14:creationId xmlns:p14="http://schemas.microsoft.com/office/powerpoint/2010/main" val="2039948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Back to Tom Miller for this slide.</a:t>
            </a:r>
          </a:p>
        </p:txBody>
      </p:sp>
      <p:sp>
        <p:nvSpPr>
          <p:cNvPr id="4" name="Slide Number Placeholder 3"/>
          <p:cNvSpPr>
            <a:spLocks noGrp="1"/>
          </p:cNvSpPr>
          <p:nvPr>
            <p:ph type="sldNum" sz="quarter" idx="10"/>
          </p:nvPr>
        </p:nvSpPr>
        <p:spPr/>
        <p:txBody>
          <a:bodyPr/>
          <a:lstStyle/>
          <a:p>
            <a:fld id="{AA6FE3AA-1673-4D66-BE3D-70788E099B17}" type="slidenum">
              <a:rPr lang="en-US" smtClean="0"/>
              <a:t>23</a:t>
            </a:fld>
            <a:endParaRPr lang="en-US"/>
          </a:p>
        </p:txBody>
      </p:sp>
    </p:spTree>
    <p:extLst>
      <p:ext uri="{BB962C8B-B14F-4D97-AF65-F5344CB8AC3E}">
        <p14:creationId xmlns:p14="http://schemas.microsoft.com/office/powerpoint/2010/main" val="4139793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Back to Tom Miller for this slide.</a:t>
            </a:r>
          </a:p>
        </p:txBody>
      </p:sp>
      <p:sp>
        <p:nvSpPr>
          <p:cNvPr id="4" name="Slide Number Placeholder 3"/>
          <p:cNvSpPr>
            <a:spLocks noGrp="1"/>
          </p:cNvSpPr>
          <p:nvPr>
            <p:ph type="sldNum" sz="quarter" idx="10"/>
          </p:nvPr>
        </p:nvSpPr>
        <p:spPr/>
        <p:txBody>
          <a:bodyPr/>
          <a:lstStyle/>
          <a:p>
            <a:fld id="{AA6FE3AA-1673-4D66-BE3D-70788E099B17}" type="slidenum">
              <a:rPr lang="en-US" smtClean="0"/>
              <a:t>24</a:t>
            </a:fld>
            <a:endParaRPr lang="en-US"/>
          </a:p>
        </p:txBody>
      </p:sp>
    </p:spTree>
    <p:extLst>
      <p:ext uri="{BB962C8B-B14F-4D97-AF65-F5344CB8AC3E}">
        <p14:creationId xmlns:p14="http://schemas.microsoft.com/office/powerpoint/2010/main" val="36181951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Tom</a:t>
            </a:r>
            <a:r>
              <a:rPr lang="en-US" baseline="0" dirty="0"/>
              <a:t> Miller</a:t>
            </a:r>
            <a:endParaRPr lang="en-US" dirty="0"/>
          </a:p>
        </p:txBody>
      </p:sp>
      <p:sp>
        <p:nvSpPr>
          <p:cNvPr id="4" name="Slide Number Placeholder 3"/>
          <p:cNvSpPr>
            <a:spLocks noGrp="1"/>
          </p:cNvSpPr>
          <p:nvPr>
            <p:ph type="sldNum" sz="quarter" idx="10"/>
          </p:nvPr>
        </p:nvSpPr>
        <p:spPr/>
        <p:txBody>
          <a:bodyPr/>
          <a:lstStyle/>
          <a:p>
            <a:fld id="{AA6FE3AA-1673-4D66-BE3D-70788E099B17}" type="slidenum">
              <a:rPr lang="en-US" smtClean="0"/>
              <a:t>25</a:t>
            </a:fld>
            <a:endParaRPr lang="en-US"/>
          </a:p>
        </p:txBody>
      </p:sp>
    </p:spTree>
    <p:extLst>
      <p:ext uri="{BB962C8B-B14F-4D97-AF65-F5344CB8AC3E}">
        <p14:creationId xmlns:p14="http://schemas.microsoft.com/office/powerpoint/2010/main" val="26623419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normAutofit/>
          </a:bodyPr>
          <a:lstStyle>
            <a:lvl1pPr>
              <a:defRPr sz="3600" baseline="0"/>
            </a:lvl1pPr>
          </a:lstStyle>
          <a:p>
            <a:r>
              <a:rPr lang="en-US" dirty="0"/>
              <a:t>SAMPLE TITLE</a:t>
            </a:r>
          </a:p>
        </p:txBody>
      </p:sp>
      <p:sp>
        <p:nvSpPr>
          <p:cNvPr id="3" name="Subtitle 2"/>
          <p:cNvSpPr>
            <a:spLocks noGrp="1"/>
          </p:cNvSpPr>
          <p:nvPr>
            <p:ph type="subTitle" idx="1" hasCustomPrompt="1"/>
          </p:nvPr>
        </p:nvSpPr>
        <p:spPr>
          <a:xfrm>
            <a:off x="1371600" y="3886200"/>
            <a:ext cx="6400800" cy="1344319"/>
          </a:xfrm>
        </p:spPr>
        <p:txBody>
          <a:bodyPr/>
          <a:lstStyle>
            <a:lvl1pPr marL="0" indent="0" algn="ctr">
              <a:buNone/>
              <a:defRPr>
                <a:solidFill>
                  <a:srgbClr val="6F868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Sample text or subtitle</a:t>
            </a:r>
          </a:p>
        </p:txBody>
      </p:sp>
      <p:pic>
        <p:nvPicPr>
          <p:cNvPr id="7" name="Picture 6"/>
          <p:cNvPicPr>
            <a:picLocks noChangeAspect="1"/>
          </p:cNvPicPr>
          <p:nvPr userDrawn="1"/>
        </p:nvPicPr>
        <p:blipFill>
          <a:blip r:embed="rId2"/>
          <a:stretch>
            <a:fillRect/>
          </a:stretch>
        </p:blipFill>
        <p:spPr>
          <a:xfrm>
            <a:off x="3446812" y="5729514"/>
            <a:ext cx="2256972" cy="1128486"/>
          </a:xfrm>
          <a:prstGeom prst="rect">
            <a:avLst/>
          </a:prstGeom>
        </p:spPr>
      </p:pic>
      <p:pic>
        <p:nvPicPr>
          <p:cNvPr id="8" name="Picture 7" descr="triangles_2.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68723" y="1977326"/>
            <a:ext cx="606552" cy="82296"/>
          </a:xfrm>
          <a:prstGeom prst="rect">
            <a:avLst/>
          </a:prstGeom>
        </p:spPr>
      </p:pic>
    </p:spTree>
    <p:extLst>
      <p:ext uri="{BB962C8B-B14F-4D97-AF65-F5344CB8AC3E}">
        <p14:creationId xmlns:p14="http://schemas.microsoft.com/office/powerpoint/2010/main" val="3313206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ed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214C19-7B70-E548-A608-340680BFD9AE}" type="slidenum">
              <a:rPr lang="en-US" smtClean="0"/>
              <a:t>‹#›</a:t>
            </a:fld>
            <a:endParaRPr lang="en-US"/>
          </a:p>
        </p:txBody>
      </p:sp>
      <p:sp>
        <p:nvSpPr>
          <p:cNvPr id="7" name="Title 1"/>
          <p:cNvSpPr>
            <a:spLocks noGrp="1"/>
          </p:cNvSpPr>
          <p:nvPr>
            <p:ph type="title" hasCustomPrompt="1"/>
          </p:nvPr>
        </p:nvSpPr>
        <p:spPr>
          <a:xfrm>
            <a:off x="685291" y="0"/>
            <a:ext cx="7772400" cy="1103313"/>
          </a:xfrm>
        </p:spPr>
        <p:txBody>
          <a:bodyPr/>
          <a:lstStyle>
            <a:lvl1pPr>
              <a:defRPr sz="2000" baseline="0">
                <a:solidFill>
                  <a:srgbClr val="0C234B"/>
                </a:solidFill>
              </a:defRPr>
            </a:lvl1pPr>
          </a:lstStyle>
          <a:p>
            <a:r>
              <a:rPr lang="en-US" dirty="0"/>
              <a:t>SAMPLE HEADER</a:t>
            </a:r>
          </a:p>
        </p:txBody>
      </p:sp>
      <p:sp>
        <p:nvSpPr>
          <p:cNvPr id="8" name="Text Placeholder 2"/>
          <p:cNvSpPr>
            <a:spLocks noGrp="1"/>
          </p:cNvSpPr>
          <p:nvPr>
            <p:ph idx="1"/>
          </p:nvPr>
        </p:nvSpPr>
        <p:spPr>
          <a:xfrm>
            <a:off x="765443" y="2240801"/>
            <a:ext cx="3599264" cy="2971732"/>
          </a:xfrm>
          <a:prstGeom prst="rect">
            <a:avLst/>
          </a:prstGeom>
        </p:spPr>
        <p:txBody>
          <a:bodyPr vert="horz" lIns="91440" tIns="45720" rIns="91440" bIns="45720" rtlCol="0">
            <a:normAutofit/>
          </a:bodyPr>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2"/>
          <p:cNvSpPr>
            <a:spLocks noGrp="1"/>
          </p:cNvSpPr>
          <p:nvPr>
            <p:ph idx="13"/>
          </p:nvPr>
        </p:nvSpPr>
        <p:spPr>
          <a:xfrm>
            <a:off x="4723271" y="2240801"/>
            <a:ext cx="3599264" cy="2971732"/>
          </a:xfrm>
          <a:prstGeom prst="rect">
            <a:avLst/>
          </a:prstGeom>
        </p:spPr>
        <p:txBody>
          <a:bodyPr vert="horz" lIns="91440" tIns="45720" rIns="91440" bIns="45720" rtlCol="0">
            <a:normAutofit/>
          </a:bodyPr>
          <a:lstStyle>
            <a:lvl1pPr algn="l">
              <a:defRPr/>
            </a:lvl1pPr>
            <a:lvl2pPr algn="l">
              <a:defRPr/>
            </a:lvl2pPr>
            <a:lvl3pPr algn="l">
              <a:defRPr/>
            </a:lvl3pPr>
            <a:lvl4pPr algn="l">
              <a:defRPr/>
            </a:lvl4pPr>
            <a:lvl5pPr algn="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61204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ragraph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214C19-7B70-E548-A608-340680BFD9AE}" type="slidenum">
              <a:rPr lang="en-US" smtClean="0"/>
              <a:t>‹#›</a:t>
            </a:fld>
            <a:endParaRPr lang="en-US"/>
          </a:p>
        </p:txBody>
      </p:sp>
      <p:sp>
        <p:nvSpPr>
          <p:cNvPr id="7" name="Title 1"/>
          <p:cNvSpPr txBox="1">
            <a:spLocks/>
          </p:cNvSpPr>
          <p:nvPr userDrawn="1"/>
        </p:nvSpPr>
        <p:spPr>
          <a:xfrm>
            <a:off x="685291" y="0"/>
            <a:ext cx="7772400" cy="11033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2000" b="1" kern="1200" baseline="0">
                <a:solidFill>
                  <a:srgbClr val="FFFFFF"/>
                </a:solidFill>
                <a:latin typeface="Verdana"/>
                <a:ea typeface="+mj-ea"/>
                <a:cs typeface="Verdana"/>
              </a:defRPr>
            </a:lvl1pPr>
          </a:lstStyle>
          <a:p>
            <a:r>
              <a:rPr lang="en-US" dirty="0">
                <a:solidFill>
                  <a:srgbClr val="0C234B"/>
                </a:solidFill>
              </a:rPr>
              <a:t>SAMPLE HEADER</a:t>
            </a:r>
          </a:p>
        </p:txBody>
      </p:sp>
      <p:sp>
        <p:nvSpPr>
          <p:cNvPr id="8" name="Text Placeholder 2"/>
          <p:cNvSpPr>
            <a:spLocks noGrp="1"/>
          </p:cNvSpPr>
          <p:nvPr>
            <p:ph idx="1" hasCustomPrompt="1"/>
          </p:nvPr>
        </p:nvSpPr>
        <p:spPr>
          <a:xfrm>
            <a:off x="930172" y="2696278"/>
            <a:ext cx="3845859" cy="1418046"/>
          </a:xfrm>
          <a:prstGeom prst="rect">
            <a:avLst/>
          </a:prstGeom>
        </p:spPr>
        <p:txBody>
          <a:bodyPr vert="horz" lIns="91440" tIns="45720" rIns="91440" bIns="45720" rtlCol="0">
            <a:normAutofit/>
          </a:bodyPr>
          <a:lstStyle>
            <a:lvl1pPr marL="0" marR="0" indent="0" algn="l" defTabSz="914400" rtl="0" eaLnBrk="0" fontAlgn="base" latinLnBrk="0" hangingPunct="0">
              <a:lnSpc>
                <a:spcPct val="100000"/>
              </a:lnSpc>
              <a:spcBef>
                <a:spcPts val="800"/>
              </a:spcBef>
              <a:spcAft>
                <a:spcPct val="0"/>
              </a:spcAft>
              <a:buClrTx/>
              <a:buSzTx/>
              <a:buFontTx/>
              <a:buNone/>
              <a:tabLst/>
              <a:defRPr sz="1400" b="0" i="0"/>
            </a:lvl1pPr>
          </a:lstStyle>
          <a:p>
            <a:pPr marL="0" marR="0" lvl="0" indent="0" algn="l" defTabSz="914400" rtl="0" eaLnBrk="0" fontAlgn="base" latinLnBrk="0" hangingPunct="0">
              <a:lnSpc>
                <a:spcPct val="100000"/>
              </a:lnSpc>
              <a:spcBef>
                <a:spcPts val="800"/>
              </a:spcBef>
              <a:spcAft>
                <a:spcPct val="0"/>
              </a:spcAft>
              <a:buClrTx/>
              <a:buSzTx/>
              <a:buFontTx/>
              <a:buNone/>
              <a:tabLst/>
              <a:defRPr/>
            </a:pPr>
            <a:r>
              <a:rPr lang="en-US" dirty="0"/>
              <a:t>Sample Basic Paragraph.</a:t>
            </a:r>
            <a:r>
              <a:rPr lang="en-US" baseline="0" dirty="0"/>
              <a:t> </a:t>
            </a:r>
            <a:r>
              <a:rPr lang="en-US" dirty="0"/>
              <a:t>This is what the text would look</a:t>
            </a:r>
            <a:r>
              <a:rPr lang="en-US" baseline="0" dirty="0"/>
              <a:t> like in a paragraph. This is what the text would look like in a paragraph. This is what the text would look like.</a:t>
            </a:r>
            <a:endParaRPr lang="en-US" dirty="0"/>
          </a:p>
          <a:p>
            <a:pPr lvl="0"/>
            <a:endParaRPr lang="en-US" dirty="0"/>
          </a:p>
        </p:txBody>
      </p:sp>
      <p:sp>
        <p:nvSpPr>
          <p:cNvPr id="9" name="Text Placeholder 2"/>
          <p:cNvSpPr>
            <a:spLocks noGrp="1"/>
          </p:cNvSpPr>
          <p:nvPr>
            <p:ph idx="11" hasCustomPrompt="1"/>
          </p:nvPr>
        </p:nvSpPr>
        <p:spPr>
          <a:xfrm>
            <a:off x="909957" y="2355445"/>
            <a:ext cx="3845859" cy="353163"/>
          </a:xfrm>
          <a:prstGeom prst="rect">
            <a:avLst/>
          </a:prstGeom>
        </p:spPr>
        <p:txBody>
          <a:bodyPr vert="horz" lIns="91440" tIns="45720" rIns="91440" bIns="45720" rtlCol="0">
            <a:normAutofit/>
          </a:bodyPr>
          <a:lstStyle>
            <a:lvl1pPr marL="0" marR="0" indent="0" algn="l" defTabSz="914400" rtl="0" eaLnBrk="0" fontAlgn="base" latinLnBrk="0" hangingPunct="0">
              <a:lnSpc>
                <a:spcPct val="100000"/>
              </a:lnSpc>
              <a:spcBef>
                <a:spcPts val="800"/>
              </a:spcBef>
              <a:spcAft>
                <a:spcPct val="0"/>
              </a:spcAft>
              <a:buClrTx/>
              <a:buSzTx/>
              <a:buFontTx/>
              <a:buNone/>
              <a:tabLst/>
              <a:defRPr sz="1800" b="0" i="0">
                <a:solidFill>
                  <a:srgbClr val="AB0520"/>
                </a:solidFill>
              </a:defRPr>
            </a:lvl1pPr>
          </a:lstStyle>
          <a:p>
            <a:pPr marL="0" marR="0" lvl="0" indent="0" algn="l" defTabSz="914400" rtl="0" eaLnBrk="0" fontAlgn="base" latinLnBrk="0" hangingPunct="0">
              <a:lnSpc>
                <a:spcPct val="100000"/>
              </a:lnSpc>
              <a:spcBef>
                <a:spcPts val="800"/>
              </a:spcBef>
              <a:spcAft>
                <a:spcPct val="0"/>
              </a:spcAft>
              <a:buClrTx/>
              <a:buSzTx/>
              <a:buFontTx/>
              <a:buNone/>
              <a:tabLst/>
              <a:defRPr/>
            </a:pPr>
            <a:r>
              <a:rPr lang="en-US" dirty="0"/>
              <a:t>PARAGRAPH TITLE</a:t>
            </a:r>
          </a:p>
        </p:txBody>
      </p:sp>
    </p:spTree>
    <p:extLst>
      <p:ext uri="{BB962C8B-B14F-4D97-AF65-F5344CB8AC3E}">
        <p14:creationId xmlns:p14="http://schemas.microsoft.com/office/powerpoint/2010/main" val="2575920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Paragraph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F1214C19-7B70-E548-A608-340680BFD9AE}" type="slidenum">
              <a:rPr lang="en-US" smtClean="0"/>
              <a:t>‹#›</a:t>
            </a:fld>
            <a:endParaRPr lang="en-US"/>
          </a:p>
        </p:txBody>
      </p:sp>
      <p:sp>
        <p:nvSpPr>
          <p:cNvPr id="8" name="Title 1"/>
          <p:cNvSpPr txBox="1">
            <a:spLocks/>
          </p:cNvSpPr>
          <p:nvPr userDrawn="1"/>
        </p:nvSpPr>
        <p:spPr>
          <a:xfrm>
            <a:off x="685291" y="0"/>
            <a:ext cx="7772400" cy="11033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2000" b="1" kern="1200" baseline="0">
                <a:solidFill>
                  <a:srgbClr val="FFFFFF"/>
                </a:solidFill>
                <a:latin typeface="Verdana"/>
                <a:ea typeface="+mj-ea"/>
                <a:cs typeface="Verdana"/>
              </a:defRPr>
            </a:lvl1pPr>
          </a:lstStyle>
          <a:p>
            <a:r>
              <a:rPr lang="en-US" dirty="0">
                <a:solidFill>
                  <a:srgbClr val="0C234B"/>
                </a:solidFill>
              </a:rPr>
              <a:t>SAMPLE HEADER</a:t>
            </a:r>
          </a:p>
        </p:txBody>
      </p:sp>
      <p:sp>
        <p:nvSpPr>
          <p:cNvPr id="10" name="Text Placeholder 2"/>
          <p:cNvSpPr>
            <a:spLocks noGrp="1"/>
          </p:cNvSpPr>
          <p:nvPr>
            <p:ph idx="1" hasCustomPrompt="1"/>
          </p:nvPr>
        </p:nvSpPr>
        <p:spPr>
          <a:xfrm>
            <a:off x="987377" y="2003330"/>
            <a:ext cx="3377331" cy="2929562"/>
          </a:xfrm>
          <a:prstGeom prst="rect">
            <a:avLst/>
          </a:prstGeom>
        </p:spPr>
        <p:txBody>
          <a:bodyPr vert="horz" lIns="91440" tIns="45720" rIns="91440" bIns="45720" rtlCol="0">
            <a:normAutofit/>
          </a:bodyPr>
          <a:lstStyle>
            <a:lvl1pPr marL="0" marR="0" indent="0" algn="l" defTabSz="914400" rtl="0" eaLnBrk="0" fontAlgn="base" latinLnBrk="0" hangingPunct="0">
              <a:lnSpc>
                <a:spcPct val="100000"/>
              </a:lnSpc>
              <a:spcBef>
                <a:spcPts val="800"/>
              </a:spcBef>
              <a:spcAft>
                <a:spcPct val="0"/>
              </a:spcAft>
              <a:buClrTx/>
              <a:buSzTx/>
              <a:buFontTx/>
              <a:buNone/>
              <a:tabLst/>
              <a:defRPr/>
            </a:lvl1pPr>
          </a:lstStyle>
          <a:p>
            <a:pPr marL="0" marR="0" lvl="0" indent="0" algn="l" defTabSz="914400" rtl="0" eaLnBrk="0" fontAlgn="base" latinLnBrk="0" hangingPunct="0">
              <a:lnSpc>
                <a:spcPct val="100000"/>
              </a:lnSpc>
              <a:spcBef>
                <a:spcPts val="800"/>
              </a:spcBef>
              <a:spcAft>
                <a:spcPct val="0"/>
              </a:spcAft>
              <a:buClrTx/>
              <a:buSzTx/>
              <a:buFontTx/>
              <a:buNone/>
              <a:tabLst/>
              <a:defRPr/>
            </a:pPr>
            <a:r>
              <a:rPr lang="en-US" dirty="0"/>
              <a:t>Sample Basic Paragraph.</a:t>
            </a:r>
            <a:r>
              <a:rPr lang="en-US" baseline="0" dirty="0"/>
              <a:t> </a:t>
            </a:r>
            <a:r>
              <a:rPr lang="en-US" dirty="0"/>
              <a:t>This is what the text would look</a:t>
            </a:r>
            <a:r>
              <a:rPr lang="en-US" baseline="0" dirty="0"/>
              <a:t> like in a paragraph. This is what the text would look like in a paragraph. This is what the text would look like.</a:t>
            </a:r>
            <a:endParaRPr lang="en-US" dirty="0"/>
          </a:p>
          <a:p>
            <a:pPr lvl="0"/>
            <a:endParaRPr lang="en-US" dirty="0"/>
          </a:p>
        </p:txBody>
      </p:sp>
      <p:sp>
        <p:nvSpPr>
          <p:cNvPr id="11" name="Text Placeholder 2"/>
          <p:cNvSpPr>
            <a:spLocks noGrp="1"/>
          </p:cNvSpPr>
          <p:nvPr>
            <p:ph idx="13" hasCustomPrompt="1"/>
          </p:nvPr>
        </p:nvSpPr>
        <p:spPr>
          <a:xfrm>
            <a:off x="4772589" y="2003330"/>
            <a:ext cx="3377331" cy="2929562"/>
          </a:xfrm>
          <a:prstGeom prst="rect">
            <a:avLst/>
          </a:prstGeom>
        </p:spPr>
        <p:txBody>
          <a:bodyPr vert="horz" lIns="91440" tIns="45720" rIns="91440" bIns="45720" rtlCol="0">
            <a:normAutofit/>
          </a:bodyPr>
          <a:lstStyle>
            <a:lvl1pPr marL="0" marR="0" indent="0" algn="l" defTabSz="914400" rtl="0" eaLnBrk="0" fontAlgn="base" latinLnBrk="0" hangingPunct="0">
              <a:lnSpc>
                <a:spcPct val="100000"/>
              </a:lnSpc>
              <a:spcBef>
                <a:spcPts val="800"/>
              </a:spcBef>
              <a:spcAft>
                <a:spcPct val="0"/>
              </a:spcAft>
              <a:buClrTx/>
              <a:buSzTx/>
              <a:buFontTx/>
              <a:buNone/>
              <a:tabLst/>
              <a:defRPr/>
            </a:lvl1pPr>
          </a:lstStyle>
          <a:p>
            <a:pPr marL="0" marR="0" lvl="0" indent="0" algn="l" defTabSz="914400" rtl="0" eaLnBrk="0" fontAlgn="base" latinLnBrk="0" hangingPunct="0">
              <a:lnSpc>
                <a:spcPct val="100000"/>
              </a:lnSpc>
              <a:spcBef>
                <a:spcPts val="800"/>
              </a:spcBef>
              <a:spcAft>
                <a:spcPct val="0"/>
              </a:spcAft>
              <a:buClrTx/>
              <a:buSzTx/>
              <a:buFontTx/>
              <a:buNone/>
              <a:tabLst/>
              <a:defRPr/>
            </a:pPr>
            <a:r>
              <a:rPr lang="en-US" dirty="0"/>
              <a:t>Sample Basic Paragraph.</a:t>
            </a:r>
            <a:r>
              <a:rPr lang="en-US" baseline="0" dirty="0"/>
              <a:t> </a:t>
            </a:r>
            <a:r>
              <a:rPr lang="en-US" dirty="0"/>
              <a:t>This is what the text would look</a:t>
            </a:r>
            <a:r>
              <a:rPr lang="en-US" baseline="0" dirty="0"/>
              <a:t> like in a paragraph. This is what the text would look like in a paragraph. This is what the text would look like.</a:t>
            </a:r>
            <a:endParaRPr lang="en-US" dirty="0"/>
          </a:p>
          <a:p>
            <a:pPr lvl="0"/>
            <a:endParaRPr lang="en-US" dirty="0"/>
          </a:p>
        </p:txBody>
      </p:sp>
    </p:spTree>
    <p:extLst>
      <p:ext uri="{BB962C8B-B14F-4D97-AF65-F5344CB8AC3E}">
        <p14:creationId xmlns:p14="http://schemas.microsoft.com/office/powerpoint/2010/main" val="1843236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bject Slide">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F1214C19-7B70-E548-A608-340680BFD9AE}" type="slidenum">
              <a:rPr lang="en-US" smtClean="0"/>
              <a:t>‹#›</a:t>
            </a:fld>
            <a:endParaRPr lang="en-US"/>
          </a:p>
        </p:txBody>
      </p:sp>
      <p:sp>
        <p:nvSpPr>
          <p:cNvPr id="10" name="Title 1"/>
          <p:cNvSpPr txBox="1">
            <a:spLocks/>
          </p:cNvSpPr>
          <p:nvPr userDrawn="1"/>
        </p:nvSpPr>
        <p:spPr>
          <a:xfrm>
            <a:off x="685291" y="0"/>
            <a:ext cx="7772400" cy="11033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2000" b="1" kern="1200" baseline="0">
                <a:solidFill>
                  <a:srgbClr val="FFFFFF"/>
                </a:solidFill>
                <a:latin typeface="Verdana"/>
                <a:ea typeface="+mj-ea"/>
                <a:cs typeface="Verdana"/>
              </a:defRPr>
            </a:lvl1pPr>
          </a:lstStyle>
          <a:p>
            <a:r>
              <a:rPr lang="en-US" dirty="0">
                <a:solidFill>
                  <a:srgbClr val="0C234B"/>
                </a:solidFill>
              </a:rPr>
              <a:t>SAMPLE HEADER</a:t>
            </a:r>
          </a:p>
        </p:txBody>
      </p:sp>
      <p:sp>
        <p:nvSpPr>
          <p:cNvPr id="11" name="Content Placeholder 2"/>
          <p:cNvSpPr>
            <a:spLocks noGrp="1"/>
          </p:cNvSpPr>
          <p:nvPr>
            <p:ph sz="half" idx="1"/>
          </p:nvPr>
        </p:nvSpPr>
        <p:spPr>
          <a:xfrm>
            <a:off x="1209963" y="2875352"/>
            <a:ext cx="6467763" cy="1314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US" dirty="0"/>
          </a:p>
        </p:txBody>
      </p:sp>
    </p:spTree>
    <p:extLst>
      <p:ext uri="{BB962C8B-B14F-4D97-AF65-F5344CB8AC3E}">
        <p14:creationId xmlns:p14="http://schemas.microsoft.com/office/powerpoint/2010/main" val="1606972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hoto with Caption">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1214C19-7B70-E548-A608-340680BFD9AE}" type="slidenum">
              <a:rPr lang="en-US" smtClean="0"/>
              <a:t>‹#›</a:t>
            </a:fld>
            <a:endParaRPr lang="en-US"/>
          </a:p>
        </p:txBody>
      </p:sp>
      <p:sp>
        <p:nvSpPr>
          <p:cNvPr id="6" name="Title 1"/>
          <p:cNvSpPr txBox="1">
            <a:spLocks/>
          </p:cNvSpPr>
          <p:nvPr userDrawn="1"/>
        </p:nvSpPr>
        <p:spPr>
          <a:xfrm>
            <a:off x="685291" y="0"/>
            <a:ext cx="7772400" cy="11033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2000" b="1" kern="1200" baseline="0">
                <a:solidFill>
                  <a:srgbClr val="FFFFFF"/>
                </a:solidFill>
                <a:latin typeface="Verdana"/>
                <a:ea typeface="+mj-ea"/>
                <a:cs typeface="Verdana"/>
              </a:defRPr>
            </a:lvl1pPr>
          </a:lstStyle>
          <a:p>
            <a:r>
              <a:rPr lang="en-US" dirty="0">
                <a:solidFill>
                  <a:srgbClr val="0C234B"/>
                </a:solidFill>
              </a:rPr>
              <a:t>SAMPLE HEADER</a:t>
            </a:r>
          </a:p>
        </p:txBody>
      </p:sp>
      <p:sp>
        <p:nvSpPr>
          <p:cNvPr id="7" name="Picture Placeholder 2"/>
          <p:cNvSpPr>
            <a:spLocks noGrp="1"/>
          </p:cNvSpPr>
          <p:nvPr>
            <p:ph type="pic" idx="1"/>
          </p:nvPr>
        </p:nvSpPr>
        <p:spPr>
          <a:xfrm>
            <a:off x="1792288" y="1829440"/>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Text Placeholder 3"/>
          <p:cNvSpPr>
            <a:spLocks noGrp="1"/>
          </p:cNvSpPr>
          <p:nvPr>
            <p:ph type="body" sz="half" idx="2" hasCustomPrompt="1"/>
          </p:nvPr>
        </p:nvSpPr>
        <p:spPr>
          <a:xfrm>
            <a:off x="1792288" y="4938724"/>
            <a:ext cx="5486400" cy="400870"/>
          </a:xfrm>
        </p:spPr>
        <p:txBody>
          <a:bodyPr/>
          <a:lstStyle>
            <a:lvl1pPr marL="0" indent="0">
              <a:buNone/>
              <a:defRPr sz="1200">
                <a:solidFill>
                  <a:srgbClr val="6F868D"/>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IMAGE CAPTION</a:t>
            </a:r>
          </a:p>
        </p:txBody>
      </p:sp>
    </p:spTree>
    <p:extLst>
      <p:ext uri="{BB962C8B-B14F-4D97-AF65-F5344CB8AC3E}">
        <p14:creationId xmlns:p14="http://schemas.microsoft.com/office/powerpoint/2010/main" val="2356050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Aligned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1214C19-7B70-E548-A608-340680BFD9AE}" type="slidenum">
              <a:rPr lang="en-US" smtClean="0"/>
              <a:t>‹#›</a:t>
            </a:fld>
            <a:endParaRPr lang="en-US"/>
          </a:p>
        </p:txBody>
      </p:sp>
      <p:sp>
        <p:nvSpPr>
          <p:cNvPr id="5" name="Title 1"/>
          <p:cNvSpPr>
            <a:spLocks noGrp="1"/>
          </p:cNvSpPr>
          <p:nvPr>
            <p:ph type="title" hasCustomPrompt="1"/>
          </p:nvPr>
        </p:nvSpPr>
        <p:spPr>
          <a:xfrm>
            <a:off x="685291" y="0"/>
            <a:ext cx="7772400" cy="1103313"/>
          </a:xfrm>
        </p:spPr>
        <p:txBody>
          <a:bodyPr/>
          <a:lstStyle>
            <a:lvl1pPr>
              <a:defRPr sz="2000" baseline="0">
                <a:solidFill>
                  <a:srgbClr val="0C234B"/>
                </a:solidFill>
              </a:defRPr>
            </a:lvl1pPr>
          </a:lstStyle>
          <a:p>
            <a:r>
              <a:rPr lang="en-US" dirty="0"/>
              <a:t>SAMPLE HEADER</a:t>
            </a:r>
          </a:p>
        </p:txBody>
      </p:sp>
      <p:sp>
        <p:nvSpPr>
          <p:cNvPr id="6" name="Text Placeholder 2"/>
          <p:cNvSpPr>
            <a:spLocks noGrp="1"/>
          </p:cNvSpPr>
          <p:nvPr>
            <p:ph idx="1" hasCustomPrompt="1"/>
          </p:nvPr>
        </p:nvSpPr>
        <p:spPr>
          <a:xfrm>
            <a:off x="679135" y="1843553"/>
            <a:ext cx="2255330" cy="2219550"/>
          </a:xfrm>
          <a:prstGeom prst="rect">
            <a:avLst/>
          </a:prstGeom>
        </p:spPr>
        <p:txBody>
          <a:bodyPr vert="horz" lIns="91440" tIns="45720" rIns="91440" bIns="45720" rtlCol="0">
            <a:normAutofit/>
          </a:bodyPr>
          <a:lstStyle>
            <a:lvl1pPr marL="0" marR="0" indent="0" algn="l" defTabSz="914400" rtl="0" eaLnBrk="0" fontAlgn="base" latinLnBrk="0" hangingPunct="0">
              <a:lnSpc>
                <a:spcPct val="100000"/>
              </a:lnSpc>
              <a:spcBef>
                <a:spcPts val="800"/>
              </a:spcBef>
              <a:spcAft>
                <a:spcPct val="0"/>
              </a:spcAft>
              <a:buClrTx/>
              <a:buSzTx/>
              <a:buFontTx/>
              <a:buNone/>
              <a:tabLst/>
              <a:defRPr sz="1400" b="0" i="0"/>
            </a:lvl1pPr>
          </a:lstStyle>
          <a:p>
            <a:pPr marL="0" marR="0" lvl="0" indent="0" algn="l" defTabSz="914400" rtl="0" eaLnBrk="0" fontAlgn="base" latinLnBrk="0" hangingPunct="0">
              <a:lnSpc>
                <a:spcPct val="100000"/>
              </a:lnSpc>
              <a:spcBef>
                <a:spcPts val="800"/>
              </a:spcBef>
              <a:spcAft>
                <a:spcPct val="0"/>
              </a:spcAft>
              <a:buClrTx/>
              <a:buSzTx/>
              <a:buFontTx/>
              <a:buNone/>
              <a:tabLst/>
              <a:defRPr/>
            </a:pPr>
            <a:r>
              <a:rPr lang="en-US" dirty="0"/>
              <a:t>Sample Basic Paragraph.</a:t>
            </a:r>
            <a:r>
              <a:rPr lang="en-US" baseline="0" dirty="0"/>
              <a:t> </a:t>
            </a:r>
            <a:r>
              <a:rPr lang="en-US" dirty="0"/>
              <a:t>This is what the text would look</a:t>
            </a:r>
            <a:r>
              <a:rPr lang="en-US" baseline="0" dirty="0"/>
              <a:t> like in a paragraph. This is what the text would look like in a paragraph. This is what the text would look like.</a:t>
            </a:r>
            <a:endParaRPr lang="en-US" dirty="0"/>
          </a:p>
          <a:p>
            <a:pPr lvl="0"/>
            <a:endParaRPr lang="en-US" dirty="0"/>
          </a:p>
        </p:txBody>
      </p:sp>
      <p:sp>
        <p:nvSpPr>
          <p:cNvPr id="7" name="Picture Placeholder 2"/>
          <p:cNvSpPr>
            <a:spLocks noGrp="1"/>
          </p:cNvSpPr>
          <p:nvPr>
            <p:ph type="pic" idx="11"/>
          </p:nvPr>
        </p:nvSpPr>
        <p:spPr>
          <a:xfrm>
            <a:off x="3049915" y="1921673"/>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Text Placeholder 3"/>
          <p:cNvSpPr>
            <a:spLocks noGrp="1"/>
          </p:cNvSpPr>
          <p:nvPr>
            <p:ph type="body" sz="half" idx="2" hasCustomPrompt="1"/>
          </p:nvPr>
        </p:nvSpPr>
        <p:spPr>
          <a:xfrm>
            <a:off x="3049915" y="5030957"/>
            <a:ext cx="5486400" cy="400870"/>
          </a:xfrm>
        </p:spPr>
        <p:txBody>
          <a:bodyPr/>
          <a:lstStyle>
            <a:lvl1pPr marL="0" indent="0">
              <a:buNone/>
              <a:defRPr sz="1200">
                <a:solidFill>
                  <a:srgbClr val="6F868D"/>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IMAGE CAPTION</a:t>
            </a:r>
          </a:p>
        </p:txBody>
      </p:sp>
    </p:spTree>
    <p:extLst>
      <p:ext uri="{BB962C8B-B14F-4D97-AF65-F5344CB8AC3E}">
        <p14:creationId xmlns:p14="http://schemas.microsoft.com/office/powerpoint/2010/main" val="791247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F1214C19-7B70-E548-A608-340680BFD9AE}" type="slidenum">
              <a:rPr lang="en-US" smtClean="0"/>
              <a:t>‹#›</a:t>
            </a:fld>
            <a:endParaRPr lang="en-US"/>
          </a:p>
        </p:txBody>
      </p:sp>
    </p:spTree>
    <p:extLst>
      <p:ext uri="{BB962C8B-B14F-4D97-AF65-F5344CB8AC3E}">
        <p14:creationId xmlns:p14="http://schemas.microsoft.com/office/powerpoint/2010/main" val="1979152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triangle_page#.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4343400" y="6619893"/>
            <a:ext cx="435864" cy="240792"/>
          </a:xfrm>
          <a:prstGeom prst="rect">
            <a:avLst/>
          </a:prstGeom>
        </p:spPr>
      </p:pic>
      <p:sp>
        <p:nvSpPr>
          <p:cNvPr id="2" name="Title Placeholder 1"/>
          <p:cNvSpPr>
            <a:spLocks noGrp="1"/>
          </p:cNvSpPr>
          <p:nvPr>
            <p:ph type="title"/>
          </p:nvPr>
        </p:nvSpPr>
        <p:spPr>
          <a:xfrm>
            <a:off x="457200" y="2551231"/>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18163" y="3885257"/>
            <a:ext cx="6946430" cy="144127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4361576" y="6558724"/>
            <a:ext cx="398874" cy="365125"/>
          </a:xfrm>
          <a:prstGeom prst="rect">
            <a:avLst/>
          </a:prstGeom>
        </p:spPr>
        <p:txBody>
          <a:bodyPr vert="horz" lIns="91440" tIns="45720" rIns="91440" bIns="45720" rtlCol="0" anchor="ctr"/>
          <a:lstStyle>
            <a:lvl1pPr algn="ctr">
              <a:defRPr sz="1200">
                <a:solidFill>
                  <a:srgbClr val="FFFFFF"/>
                </a:solidFill>
              </a:defRPr>
            </a:lvl1pPr>
          </a:lstStyle>
          <a:p>
            <a:fld id="{F1214C19-7B70-E548-A608-340680BFD9AE}" type="slidenum">
              <a:rPr lang="en-US" smtClean="0"/>
              <a:pPr/>
              <a:t>‹#›</a:t>
            </a:fld>
            <a:endParaRPr lang="en-US" dirty="0"/>
          </a:p>
        </p:txBody>
      </p:sp>
    </p:spTree>
    <p:extLst>
      <p:ext uri="{BB962C8B-B14F-4D97-AF65-F5344CB8AC3E}">
        <p14:creationId xmlns:p14="http://schemas.microsoft.com/office/powerpoint/2010/main" val="1802591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xStyles>
    <p:titleStyle>
      <a:lvl1pPr algn="ctr" defTabSz="457200" rtl="0" eaLnBrk="1" latinLnBrk="0" hangingPunct="1">
        <a:spcBef>
          <a:spcPct val="0"/>
        </a:spcBef>
        <a:buNone/>
        <a:defRPr sz="3600" b="1" kern="1200">
          <a:solidFill>
            <a:srgbClr val="0C234B"/>
          </a:solidFill>
          <a:latin typeface="Verdana"/>
          <a:ea typeface="+mj-ea"/>
          <a:cs typeface="Verdana"/>
        </a:defRPr>
      </a:lvl1pPr>
    </p:titleStyle>
    <p:bodyStyle>
      <a:lvl1pPr marL="342900" indent="-342900" algn="ctr" defTabSz="457200" rtl="0" eaLnBrk="1" latinLnBrk="0" hangingPunct="1">
        <a:spcBef>
          <a:spcPct val="20000"/>
        </a:spcBef>
        <a:buClr>
          <a:srgbClr val="AB0520"/>
        </a:buClr>
        <a:buFont typeface="Arial"/>
        <a:buChar char="•"/>
        <a:defRPr sz="2000" kern="1200">
          <a:solidFill>
            <a:srgbClr val="6F868D"/>
          </a:solidFill>
          <a:latin typeface="Verdana"/>
          <a:ea typeface="+mn-ea"/>
          <a:cs typeface="Verdana"/>
        </a:defRPr>
      </a:lvl1pPr>
      <a:lvl2pPr marL="742950" indent="-285750" algn="ctr" defTabSz="457200" rtl="0" eaLnBrk="1" latinLnBrk="0" hangingPunct="1">
        <a:spcBef>
          <a:spcPct val="20000"/>
        </a:spcBef>
        <a:buClr>
          <a:srgbClr val="AB0520"/>
        </a:buClr>
        <a:buFont typeface="Arial"/>
        <a:buChar char="•"/>
        <a:defRPr sz="1600" kern="1200">
          <a:solidFill>
            <a:srgbClr val="6F868D"/>
          </a:solidFill>
          <a:latin typeface="Verdana"/>
          <a:ea typeface="+mn-ea"/>
          <a:cs typeface="Verdana"/>
        </a:defRPr>
      </a:lvl2pPr>
      <a:lvl3pPr marL="1143000" indent="-228600" algn="ctr" defTabSz="457200" rtl="0" eaLnBrk="1" latinLnBrk="0" hangingPunct="1">
        <a:spcBef>
          <a:spcPct val="20000"/>
        </a:spcBef>
        <a:buClr>
          <a:srgbClr val="AB0520"/>
        </a:buClr>
        <a:buFont typeface="Arial"/>
        <a:buChar char="•"/>
        <a:defRPr sz="1200" kern="1200">
          <a:solidFill>
            <a:srgbClr val="6F868D"/>
          </a:solidFill>
          <a:latin typeface="Verdana"/>
          <a:ea typeface="+mn-ea"/>
          <a:cs typeface="Verdana"/>
        </a:defRPr>
      </a:lvl3pPr>
      <a:lvl4pPr marL="1600200" indent="-228600" algn="ctr" defTabSz="457200" rtl="0" eaLnBrk="1" latinLnBrk="0" hangingPunct="1">
        <a:spcBef>
          <a:spcPct val="20000"/>
        </a:spcBef>
        <a:buClr>
          <a:srgbClr val="AB0520"/>
        </a:buClr>
        <a:buFont typeface="Arial"/>
        <a:buChar char="•"/>
        <a:defRPr sz="1200" kern="1200">
          <a:solidFill>
            <a:srgbClr val="6F868D"/>
          </a:solidFill>
          <a:latin typeface="Verdana"/>
          <a:ea typeface="+mn-ea"/>
          <a:cs typeface="Verdana"/>
        </a:defRPr>
      </a:lvl4pPr>
      <a:lvl5pPr marL="2057400" indent="-228600" algn="ctr" defTabSz="457200" rtl="0" eaLnBrk="1" latinLnBrk="0" hangingPunct="1">
        <a:spcBef>
          <a:spcPct val="20000"/>
        </a:spcBef>
        <a:buClr>
          <a:srgbClr val="AB0520"/>
        </a:buClr>
        <a:buFont typeface="Arial"/>
        <a:buChar char="•"/>
        <a:defRPr sz="1200" kern="1200">
          <a:solidFill>
            <a:srgbClr val="6F868D"/>
          </a:solidFill>
          <a:latin typeface="Verdana"/>
          <a:ea typeface="+mn-ea"/>
          <a:cs typeface="Verdan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factbook.arizona.edu/2016-17/at_a_glance/peers/UA_peer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facultyaffairs.arizona.edu/content/guide-promotion-proces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live-ua-facultyaffairs.pantheon.arizona.edu/sites/default/files/18-19_02-WorkloadAssignmen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teachingprotocol.oia.arizona.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rperez@email.arizona.edu"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facultyaffairs.arizona.edu/content/provost-awards-innovations-teachin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policy.arizona.edu/employmenthuman-resources/promotion-and-tenur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romeroa@arizona.edu"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facultyaffairs.arizona.edu/" TargetMode="External"/><Relationship Id="rId4" Type="http://schemas.openxmlformats.org/officeDocument/2006/relationships/hyperlink" Target="mailto:asya@email.arizona.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28688"/>
            <a:ext cx="7772400" cy="1470025"/>
          </a:xfrm>
        </p:spPr>
        <p:txBody>
          <a:bodyPr/>
          <a:lstStyle/>
          <a:p>
            <a:r>
              <a:rPr lang="en-US" dirty="0"/>
              <a:t>2019 ANNUAL WORKSHOP</a:t>
            </a:r>
          </a:p>
        </p:txBody>
      </p:sp>
      <p:sp>
        <p:nvSpPr>
          <p:cNvPr id="3" name="Subtitle 2"/>
          <p:cNvSpPr>
            <a:spLocks noGrp="1"/>
          </p:cNvSpPr>
          <p:nvPr>
            <p:ph type="subTitle" idx="1"/>
          </p:nvPr>
        </p:nvSpPr>
        <p:spPr>
          <a:xfrm>
            <a:off x="1219200" y="3084284"/>
            <a:ext cx="6705600" cy="1135203"/>
          </a:xfrm>
        </p:spPr>
        <p:txBody>
          <a:bodyPr>
            <a:noAutofit/>
          </a:bodyPr>
          <a:lstStyle/>
          <a:p>
            <a:pPr>
              <a:lnSpc>
                <a:spcPct val="120000"/>
              </a:lnSpc>
              <a:spcBef>
                <a:spcPts val="0"/>
              </a:spcBef>
            </a:pPr>
            <a:r>
              <a:rPr lang="en-US" sz="1800" dirty="0"/>
              <a:t>Tuesday March 12, 2019</a:t>
            </a:r>
          </a:p>
          <a:p>
            <a:r>
              <a:rPr lang="en-US" sz="1800" dirty="0"/>
              <a:t>Old Main, Silver &amp; Sage</a:t>
            </a:r>
            <a:br>
              <a:rPr lang="en-US" sz="1800" dirty="0"/>
            </a:br>
            <a:r>
              <a:rPr lang="en-US" sz="1800" dirty="0"/>
              <a:t>3:00-4:30 PM</a:t>
            </a:r>
          </a:p>
          <a:p>
            <a:endParaRPr lang="en-US" sz="1800" dirty="0"/>
          </a:p>
          <a:p>
            <a:endParaRPr lang="en-US" sz="1800" dirty="0"/>
          </a:p>
        </p:txBody>
      </p:sp>
      <p:sp>
        <p:nvSpPr>
          <p:cNvPr id="5" name="Subtitle 2"/>
          <p:cNvSpPr txBox="1">
            <a:spLocks/>
          </p:cNvSpPr>
          <p:nvPr/>
        </p:nvSpPr>
        <p:spPr>
          <a:xfrm>
            <a:off x="1219200" y="2276021"/>
            <a:ext cx="6705600" cy="596134"/>
          </a:xfrm>
          <a:prstGeom prst="rect">
            <a:avLst/>
          </a:prstGeom>
        </p:spPr>
        <p:txBody>
          <a:bodyPr vert="horz" lIns="91440" tIns="45720" rIns="91440" bIns="45720" rtlCol="0">
            <a:normAutofit/>
          </a:bodyPr>
          <a:lstStyle>
            <a:lvl1pPr marL="0" indent="0" algn="ctr" defTabSz="457200" rtl="0" eaLnBrk="1" latinLnBrk="0" hangingPunct="1">
              <a:spcBef>
                <a:spcPct val="20000"/>
              </a:spcBef>
              <a:buClr>
                <a:srgbClr val="AB0520"/>
              </a:buClr>
              <a:buFont typeface="Arial"/>
              <a:buNone/>
              <a:defRPr sz="2000" kern="1200">
                <a:solidFill>
                  <a:srgbClr val="6F868D"/>
                </a:solidFill>
                <a:latin typeface="Verdana"/>
                <a:ea typeface="+mn-ea"/>
                <a:cs typeface="Verdana"/>
              </a:defRPr>
            </a:lvl1pPr>
            <a:lvl2pPr marL="457200" indent="0" algn="ctr" defTabSz="457200" rtl="0" eaLnBrk="1" latinLnBrk="0" hangingPunct="1">
              <a:spcBef>
                <a:spcPct val="20000"/>
              </a:spcBef>
              <a:buClr>
                <a:srgbClr val="AB0520"/>
              </a:buClr>
              <a:buFont typeface="Arial"/>
              <a:buNone/>
              <a:defRPr sz="1600" kern="1200">
                <a:solidFill>
                  <a:schemeClr val="tx1">
                    <a:tint val="75000"/>
                  </a:schemeClr>
                </a:solidFill>
                <a:latin typeface="Verdana"/>
                <a:ea typeface="+mn-ea"/>
                <a:cs typeface="Verdana"/>
              </a:defRPr>
            </a:lvl2pPr>
            <a:lvl3pPr marL="914400" indent="0" algn="ctr" defTabSz="457200" rtl="0" eaLnBrk="1" latinLnBrk="0" hangingPunct="1">
              <a:spcBef>
                <a:spcPct val="20000"/>
              </a:spcBef>
              <a:buClr>
                <a:srgbClr val="AB0520"/>
              </a:buClr>
              <a:buFont typeface="Arial"/>
              <a:buNone/>
              <a:defRPr sz="1200" kern="1200">
                <a:solidFill>
                  <a:schemeClr val="tx1">
                    <a:tint val="75000"/>
                  </a:schemeClr>
                </a:solidFill>
                <a:latin typeface="Verdana"/>
                <a:ea typeface="+mn-ea"/>
                <a:cs typeface="Verdana"/>
              </a:defRPr>
            </a:lvl3pPr>
            <a:lvl4pPr marL="1371600" indent="0" algn="ctr" defTabSz="457200" rtl="0" eaLnBrk="1" latinLnBrk="0" hangingPunct="1">
              <a:spcBef>
                <a:spcPct val="20000"/>
              </a:spcBef>
              <a:buClr>
                <a:srgbClr val="AB0520"/>
              </a:buClr>
              <a:buFont typeface="Arial"/>
              <a:buNone/>
              <a:defRPr sz="1200" kern="1200">
                <a:solidFill>
                  <a:schemeClr val="tx1">
                    <a:tint val="75000"/>
                  </a:schemeClr>
                </a:solidFill>
                <a:latin typeface="Verdana"/>
                <a:ea typeface="+mn-ea"/>
                <a:cs typeface="Verdana"/>
              </a:defRPr>
            </a:lvl4pPr>
            <a:lvl5pPr marL="1828800" indent="0" algn="ctr" defTabSz="457200" rtl="0" eaLnBrk="1" latinLnBrk="0" hangingPunct="1">
              <a:spcBef>
                <a:spcPct val="20000"/>
              </a:spcBef>
              <a:buClr>
                <a:srgbClr val="AB0520"/>
              </a:buClr>
              <a:buFont typeface="Arial"/>
              <a:buNone/>
              <a:defRPr sz="1200" kern="1200">
                <a:solidFill>
                  <a:schemeClr val="tx1">
                    <a:tint val="75000"/>
                  </a:schemeClr>
                </a:solidFill>
                <a:latin typeface="Verdana"/>
                <a:ea typeface="+mn-ea"/>
                <a:cs typeface="Verdana"/>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400" b="1" dirty="0"/>
              <a:t>Preparing the Promotion Dossier</a:t>
            </a:r>
          </a:p>
        </p:txBody>
      </p:sp>
    </p:spTree>
    <p:extLst>
      <p:ext uri="{BB962C8B-B14F-4D97-AF65-F5344CB8AC3E}">
        <p14:creationId xmlns:p14="http://schemas.microsoft.com/office/powerpoint/2010/main" val="3926322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139700"/>
            <a:ext cx="7772400" cy="1054099"/>
          </a:xfrm>
        </p:spPr>
        <p:txBody>
          <a:bodyPr>
            <a:normAutofit/>
          </a:bodyPr>
          <a:lstStyle/>
          <a:p>
            <a:r>
              <a:rPr lang="en-US" sz="2800" dirty="0"/>
              <a:t>Selecting External Reviewers</a:t>
            </a:r>
          </a:p>
        </p:txBody>
      </p:sp>
      <p:sp>
        <p:nvSpPr>
          <p:cNvPr id="3" name="Content Placeholder 2"/>
          <p:cNvSpPr>
            <a:spLocks noGrp="1"/>
          </p:cNvSpPr>
          <p:nvPr>
            <p:ph idx="1"/>
          </p:nvPr>
        </p:nvSpPr>
        <p:spPr>
          <a:xfrm>
            <a:off x="676684" y="1819422"/>
            <a:ext cx="3894807" cy="4635500"/>
          </a:xfrm>
        </p:spPr>
        <p:txBody>
          <a:bodyPr>
            <a:noAutofit/>
          </a:bodyPr>
          <a:lstStyle/>
          <a:p>
            <a:pPr>
              <a:lnSpc>
                <a:spcPct val="90000"/>
              </a:lnSpc>
            </a:pPr>
            <a:r>
              <a:rPr lang="en-US" altLang="en-US" sz="1900" dirty="0">
                <a:latin typeface="Verdana" panose="020B0604030504040204" pitchFamily="34" charset="0"/>
                <a:ea typeface="Verdana" panose="020B0604030504040204" pitchFamily="34" charset="0"/>
                <a:cs typeface="Verdana" panose="020B0604030504040204" pitchFamily="34" charset="0"/>
              </a:rPr>
              <a:t>External Reviewers </a:t>
            </a:r>
            <a:r>
              <a:rPr lang="en-US" altLang="en-US" sz="1900" b="1" dirty="0">
                <a:latin typeface="Verdana" panose="020B0604030504040204" pitchFamily="34" charset="0"/>
                <a:ea typeface="Verdana" panose="020B0604030504040204" pitchFamily="34" charset="0"/>
                <a:cs typeface="Verdana" panose="020B0604030504040204" pitchFamily="34" charset="0"/>
              </a:rPr>
              <a:t>MUST</a:t>
            </a:r>
            <a:r>
              <a:rPr lang="en-US" altLang="en-US" sz="1900" dirty="0">
                <a:latin typeface="Verdana" panose="020B0604030504040204" pitchFamily="34" charset="0"/>
                <a:ea typeface="Verdana" panose="020B0604030504040204" pitchFamily="34" charset="0"/>
                <a:cs typeface="Verdana" panose="020B0604030504040204" pitchFamily="34" charset="0"/>
              </a:rPr>
              <a:t> be </a:t>
            </a:r>
            <a:r>
              <a:rPr lang="en-US" altLang="en-US" sz="1900" b="1" dirty="0">
                <a:latin typeface="Verdana" panose="020B0604030504040204" pitchFamily="34" charset="0"/>
                <a:ea typeface="Verdana" panose="020B0604030504040204" pitchFamily="34" charset="0"/>
                <a:cs typeface="Verdana" panose="020B0604030504040204" pitchFamily="34" charset="0"/>
              </a:rPr>
              <a:t>independent</a:t>
            </a:r>
            <a:r>
              <a:rPr lang="en-US" altLang="en-US" sz="1900" dirty="0">
                <a:latin typeface="Verdana" panose="020B0604030504040204" pitchFamily="34" charset="0"/>
                <a:ea typeface="Verdana" panose="020B0604030504040204" pitchFamily="34" charset="0"/>
                <a:cs typeface="Verdana" panose="020B0604030504040204" pitchFamily="34" charset="0"/>
              </a:rPr>
              <a:t> and </a:t>
            </a:r>
            <a:r>
              <a:rPr lang="en-US" altLang="en-US" sz="1900" b="1" dirty="0">
                <a:latin typeface="Verdana" panose="020B0604030504040204" pitchFamily="34" charset="0"/>
                <a:ea typeface="Verdana" panose="020B0604030504040204" pitchFamily="34" charset="0"/>
                <a:cs typeface="Verdana" panose="020B0604030504040204" pitchFamily="34" charset="0"/>
              </a:rPr>
              <a:t>at or</a:t>
            </a:r>
            <a:r>
              <a:rPr lang="en-US" altLang="en-US" sz="1900" dirty="0">
                <a:latin typeface="Verdana" panose="020B0604030504040204" pitchFamily="34" charset="0"/>
                <a:ea typeface="Verdana" panose="020B0604030504040204" pitchFamily="34" charset="0"/>
                <a:cs typeface="Verdana" panose="020B0604030504040204" pitchFamily="34" charset="0"/>
              </a:rPr>
              <a:t> </a:t>
            </a:r>
            <a:r>
              <a:rPr lang="en-US" altLang="en-US" sz="1900" b="1" dirty="0">
                <a:latin typeface="Verdana" panose="020B0604030504040204" pitchFamily="34" charset="0"/>
                <a:ea typeface="Verdana" panose="020B0604030504040204" pitchFamily="34" charset="0"/>
                <a:cs typeface="Verdana" panose="020B0604030504040204" pitchFamily="34" charset="0"/>
              </a:rPr>
              <a:t>above the rank </a:t>
            </a:r>
            <a:r>
              <a:rPr lang="en-US" altLang="en-US" sz="1900" dirty="0">
                <a:latin typeface="Verdana" panose="020B0604030504040204" pitchFamily="34" charset="0"/>
                <a:ea typeface="Verdana" panose="020B0604030504040204" pitchFamily="34" charset="0"/>
                <a:cs typeface="Verdana" panose="020B0604030504040204" pitchFamily="34" charset="0"/>
              </a:rPr>
              <a:t>the candidate</a:t>
            </a:r>
            <a:r>
              <a:rPr lang="en-US" altLang="en-US" sz="1900" b="1" dirty="0">
                <a:latin typeface="Verdana" panose="020B0604030504040204" pitchFamily="34" charset="0"/>
                <a:ea typeface="Verdana" panose="020B0604030504040204" pitchFamily="34" charset="0"/>
                <a:cs typeface="Verdana" panose="020B0604030504040204" pitchFamily="34" charset="0"/>
              </a:rPr>
              <a:t> </a:t>
            </a:r>
            <a:r>
              <a:rPr lang="en-US" altLang="en-US" sz="1900" dirty="0">
                <a:latin typeface="Verdana" panose="020B0604030504040204" pitchFamily="34" charset="0"/>
                <a:ea typeface="Verdana" panose="020B0604030504040204" pitchFamily="34" charset="0"/>
                <a:cs typeface="Verdana" panose="020B0604030504040204" pitchFamily="34" charset="0"/>
              </a:rPr>
              <a:t>is being reviewed for promotion.</a:t>
            </a:r>
            <a:br>
              <a:rPr lang="en-US" altLang="en-US" sz="1900" dirty="0">
                <a:latin typeface="Verdana" panose="020B0604030504040204" pitchFamily="34" charset="0"/>
                <a:ea typeface="Verdana" panose="020B0604030504040204" pitchFamily="34" charset="0"/>
                <a:cs typeface="Verdana" panose="020B0604030504040204" pitchFamily="34" charset="0"/>
              </a:rPr>
            </a:br>
            <a:endParaRPr lang="en-US" altLang="en-US" sz="19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900" b="1" dirty="0">
                <a:latin typeface="Verdana" panose="020B0604030504040204" pitchFamily="34" charset="0"/>
                <a:ea typeface="Verdana" panose="020B0604030504040204" pitchFamily="34" charset="0"/>
                <a:cs typeface="Verdana" panose="020B0604030504040204" pitchFamily="34" charset="0"/>
              </a:rPr>
              <a:t>Only head or committee chair contacts </a:t>
            </a:r>
            <a:r>
              <a:rPr lang="en-US" altLang="en-US" sz="1900" dirty="0">
                <a:latin typeface="Verdana" panose="020B0604030504040204" pitchFamily="34" charset="0"/>
                <a:ea typeface="Verdana" panose="020B0604030504040204" pitchFamily="34" charset="0"/>
                <a:cs typeface="Verdana" panose="020B0604030504040204" pitchFamily="34" charset="0"/>
              </a:rPr>
              <a:t>outside reviewers.</a:t>
            </a:r>
            <a:br>
              <a:rPr lang="en-US" altLang="en-US" sz="1900" dirty="0">
                <a:latin typeface="Verdana" panose="020B0604030504040204" pitchFamily="34" charset="0"/>
                <a:ea typeface="Verdana" panose="020B0604030504040204" pitchFamily="34" charset="0"/>
                <a:cs typeface="Verdana" panose="020B0604030504040204" pitchFamily="34" charset="0"/>
              </a:rPr>
            </a:br>
            <a:endParaRPr lang="en-US" altLang="en-US" sz="19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900" b="1" dirty="0">
                <a:latin typeface="Verdana" panose="020B0604030504040204" pitchFamily="34" charset="0"/>
                <a:ea typeface="Verdana" panose="020B0604030504040204" pitchFamily="34" charset="0"/>
                <a:cs typeface="Verdana" panose="020B0604030504040204" pitchFamily="34" charset="0"/>
              </a:rPr>
              <a:t>No more than half</a:t>
            </a:r>
            <a:r>
              <a:rPr lang="en-US" altLang="en-US" sz="1900" dirty="0">
                <a:latin typeface="Verdana" panose="020B0604030504040204" pitchFamily="34" charset="0"/>
                <a:ea typeface="Verdana" panose="020B0604030504040204" pitchFamily="34" charset="0"/>
                <a:cs typeface="Verdana" panose="020B0604030504040204" pitchFamily="34" charset="0"/>
              </a:rPr>
              <a:t> can come from candidate’s list.</a:t>
            </a:r>
            <a:br>
              <a:rPr lang="en-US" altLang="en-US" sz="1900" dirty="0">
                <a:latin typeface="Verdana" panose="020B0604030504040204" pitchFamily="34" charset="0"/>
                <a:ea typeface="Verdana" panose="020B0604030504040204" pitchFamily="34" charset="0"/>
                <a:cs typeface="Verdana" panose="020B0604030504040204" pitchFamily="34" charset="0"/>
              </a:rPr>
            </a:br>
            <a:endParaRPr lang="en-US" altLang="en-US" sz="19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900" b="1" dirty="0">
                <a:latin typeface="Verdana" panose="020B0604030504040204" pitchFamily="34" charset="0"/>
                <a:ea typeface="Verdana" panose="020B0604030504040204" pitchFamily="34" charset="0"/>
                <a:cs typeface="Verdana" panose="020B0604030504040204" pitchFamily="34" charset="0"/>
              </a:rPr>
              <a:t>Document the selection process</a:t>
            </a:r>
            <a:r>
              <a:rPr lang="en-US" altLang="en-US" sz="1900" dirty="0">
                <a:latin typeface="Verdana" panose="020B0604030504040204" pitchFamily="34" charset="0"/>
                <a:ea typeface="Verdana" panose="020B0604030504040204" pitchFamily="34" charset="0"/>
                <a:cs typeface="Verdana" panose="020B0604030504040204" pitchFamily="34" charset="0"/>
              </a:rPr>
              <a:t>.</a:t>
            </a:r>
          </a:p>
        </p:txBody>
      </p:sp>
      <p:sp>
        <p:nvSpPr>
          <p:cNvPr id="4" name="Content Placeholder 3"/>
          <p:cNvSpPr>
            <a:spLocks noGrp="1"/>
          </p:cNvSpPr>
          <p:nvPr>
            <p:ph idx="13"/>
          </p:nvPr>
        </p:nvSpPr>
        <p:spPr>
          <a:xfrm>
            <a:off x="4811663" y="1819422"/>
            <a:ext cx="3988929" cy="4635500"/>
          </a:xfrm>
        </p:spPr>
        <p:txBody>
          <a:bodyPr>
            <a:normAutofit lnSpcReduction="10000"/>
          </a:bodyPr>
          <a:lstStyle/>
          <a:p>
            <a:pPr>
              <a:lnSpc>
                <a:spcPct val="90000"/>
              </a:lnSpc>
            </a:pPr>
            <a:r>
              <a:rPr lang="en-US" altLang="en-US" sz="1900" b="1" dirty="0">
                <a:latin typeface="Verdana" panose="020B0604030504040204" pitchFamily="34" charset="0"/>
                <a:ea typeface="Verdana" panose="020B0604030504040204" pitchFamily="34" charset="0"/>
                <a:cs typeface="Verdana" panose="020B0604030504040204" pitchFamily="34" charset="0"/>
              </a:rPr>
              <a:t>Use the required template </a:t>
            </a:r>
            <a:r>
              <a:rPr lang="en-US" altLang="en-US" sz="1900" dirty="0">
                <a:latin typeface="Verdana" panose="020B0604030504040204" pitchFamily="34" charset="0"/>
                <a:ea typeface="Verdana" panose="020B0604030504040204" pitchFamily="34" charset="0"/>
                <a:cs typeface="Verdana" panose="020B0604030504040204" pitchFamily="34" charset="0"/>
              </a:rPr>
              <a:t>for requesting letters.</a:t>
            </a:r>
            <a:br>
              <a:rPr lang="en-US" altLang="en-US" sz="1900" dirty="0">
                <a:latin typeface="Verdana" panose="020B0604030504040204" pitchFamily="34" charset="0"/>
                <a:ea typeface="Verdana" panose="020B0604030504040204" pitchFamily="34" charset="0"/>
                <a:cs typeface="Verdana" panose="020B0604030504040204" pitchFamily="34" charset="0"/>
              </a:rPr>
            </a:br>
            <a:endParaRPr lang="en-US" altLang="en-US" sz="19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900" dirty="0">
                <a:latin typeface="Verdana" panose="020B0604030504040204" pitchFamily="34" charset="0"/>
                <a:ea typeface="Verdana" panose="020B0604030504040204" pitchFamily="34" charset="0"/>
                <a:cs typeface="Verdana" panose="020B0604030504040204" pitchFamily="34" charset="0"/>
              </a:rPr>
              <a:t>Include </a:t>
            </a:r>
            <a:r>
              <a:rPr lang="en-US" altLang="en-US" sz="1900" b="1" dirty="0">
                <a:latin typeface="Verdana" panose="020B0604030504040204" pitchFamily="34" charset="0"/>
                <a:ea typeface="Verdana" panose="020B0604030504040204" pitchFamily="34" charset="0"/>
                <a:cs typeface="Verdana" panose="020B0604030504040204" pitchFamily="34" charset="0"/>
              </a:rPr>
              <a:t>all</a:t>
            </a:r>
            <a:r>
              <a:rPr lang="en-US" altLang="en-US" sz="1900" dirty="0">
                <a:latin typeface="Verdana" panose="020B0604030504040204" pitchFamily="34" charset="0"/>
                <a:ea typeface="Verdana" panose="020B0604030504040204" pitchFamily="34" charset="0"/>
                <a:cs typeface="Verdana" panose="020B0604030504040204" pitchFamily="34" charset="0"/>
              </a:rPr>
              <a:t> solicited letters.</a:t>
            </a:r>
            <a:br>
              <a:rPr lang="en-US" altLang="en-US" sz="1900" dirty="0">
                <a:latin typeface="Verdana" panose="020B0604030504040204" pitchFamily="34" charset="0"/>
                <a:ea typeface="Verdana" panose="020B0604030504040204" pitchFamily="34" charset="0"/>
                <a:cs typeface="Verdana" panose="020B0604030504040204" pitchFamily="34" charset="0"/>
              </a:rPr>
            </a:br>
            <a:endParaRPr lang="en-US" altLang="en-US" sz="1900" dirty="0">
              <a:latin typeface="Verdana" panose="020B0604030504040204" pitchFamily="34" charset="0"/>
              <a:ea typeface="Verdana" panose="020B0604030504040204" pitchFamily="34" charset="0"/>
              <a:cs typeface="Verdana" panose="020B0604030504040204" pitchFamily="34" charset="0"/>
            </a:endParaRPr>
          </a:p>
          <a:p>
            <a:r>
              <a:rPr lang="en-US" altLang="en-US" sz="1900" dirty="0">
                <a:latin typeface="Verdana" panose="020B0604030504040204" pitchFamily="34" charset="0"/>
                <a:ea typeface="Verdana" panose="020B0604030504040204" pitchFamily="34" charset="0"/>
                <a:cs typeface="Verdana" panose="020B0604030504040204" pitchFamily="34" charset="0"/>
              </a:rPr>
              <a:t>Place </a:t>
            </a:r>
            <a:r>
              <a:rPr lang="en-US" altLang="en-US" sz="1900" b="1" dirty="0">
                <a:latin typeface="Verdana" panose="020B0604030504040204" pitchFamily="34" charset="0"/>
                <a:ea typeface="Verdana" panose="020B0604030504040204" pitchFamily="34" charset="0"/>
                <a:cs typeface="Verdana" panose="020B0604030504040204" pitchFamily="34" charset="0"/>
              </a:rPr>
              <a:t>external reviews before collaborator </a:t>
            </a:r>
            <a:r>
              <a:rPr lang="en-US" altLang="en-US" sz="1900" dirty="0">
                <a:latin typeface="Verdana" panose="020B0604030504040204" pitchFamily="34" charset="0"/>
                <a:ea typeface="Verdana" panose="020B0604030504040204" pitchFamily="34" charset="0"/>
                <a:cs typeface="Verdana" panose="020B0604030504040204" pitchFamily="34" charset="0"/>
              </a:rPr>
              <a:t>letters.</a:t>
            </a:r>
            <a:br>
              <a:rPr lang="en-US" altLang="en-US" sz="1900" dirty="0">
                <a:latin typeface="Verdana" panose="020B0604030504040204" pitchFamily="34" charset="0"/>
                <a:ea typeface="Verdana" panose="020B0604030504040204" pitchFamily="34" charset="0"/>
                <a:cs typeface="Verdana" panose="020B0604030504040204" pitchFamily="34" charset="0"/>
              </a:rPr>
            </a:br>
            <a:endParaRPr lang="en-US" altLang="en-US" sz="1900" dirty="0">
              <a:latin typeface="Verdana" panose="020B0604030504040204" pitchFamily="34" charset="0"/>
              <a:ea typeface="Verdana" panose="020B0604030504040204" pitchFamily="34" charset="0"/>
              <a:cs typeface="Verdana" panose="020B0604030504040204" pitchFamily="34" charset="0"/>
            </a:endParaRPr>
          </a:p>
          <a:p>
            <a:r>
              <a:rPr lang="en-US" altLang="en-US" sz="1900" dirty="0">
                <a:latin typeface="Verdana" panose="020B0604030504040204" pitchFamily="34" charset="0"/>
                <a:ea typeface="Verdana" panose="020B0604030504040204" pitchFamily="34" charset="0"/>
                <a:cs typeface="Verdana" panose="020B0604030504040204" pitchFamily="34" charset="0"/>
              </a:rPr>
              <a:t>Submit brief bios of external reviewers, not CVs.</a:t>
            </a:r>
          </a:p>
          <a:p>
            <a:pPr marL="0" indent="0">
              <a:buNone/>
            </a:pPr>
            <a:endParaRPr lang="en-US" altLang="en-US" sz="1900" dirty="0">
              <a:latin typeface="Verdana" panose="020B0604030504040204" pitchFamily="34" charset="0"/>
              <a:ea typeface="Verdana" panose="020B0604030504040204" pitchFamily="34" charset="0"/>
              <a:cs typeface="Verdana" panose="020B0604030504040204" pitchFamily="34" charset="0"/>
            </a:endParaRPr>
          </a:p>
          <a:p>
            <a:r>
              <a:rPr lang="en-US" altLang="en-US" sz="1900" dirty="0">
                <a:latin typeface="Verdana" panose="020B0604030504040204" pitchFamily="34" charset="0"/>
                <a:ea typeface="Verdana" panose="020B0604030504040204" pitchFamily="34" charset="0"/>
                <a:cs typeface="Verdana" panose="020B0604030504040204" pitchFamily="34" charset="0"/>
              </a:rPr>
              <a:t>Prioritize external letters from </a:t>
            </a:r>
            <a:r>
              <a:rPr lang="en-US" altLang="en-US" sz="1900" b="1" dirty="0">
                <a:latin typeface="Verdana" panose="020B0604030504040204" pitchFamily="34" charset="0"/>
                <a:ea typeface="Verdana" panose="020B0604030504040204" pitchFamily="34" charset="0"/>
                <a:cs typeface="Verdana" panose="020B0604030504040204" pitchFamily="34" charset="0"/>
              </a:rPr>
              <a:t>experts at </a:t>
            </a:r>
            <a:r>
              <a:rPr lang="en-US" altLang="en-US" sz="1900" b="1" dirty="0">
                <a:latin typeface="Verdana" panose="020B0604030504040204" pitchFamily="34" charset="0"/>
                <a:ea typeface="Verdana" panose="020B0604030504040204" pitchFamily="34" charset="0"/>
                <a:cs typeface="Verdana" panose="020B0604030504040204" pitchFamily="34" charset="0"/>
                <a:hlinkClick r:id="rId3"/>
              </a:rPr>
              <a:t>peer institutions</a:t>
            </a:r>
            <a:r>
              <a:rPr lang="en-US" altLang="en-US" sz="1900" dirty="0">
                <a:latin typeface="Verdana" panose="020B0604030504040204" pitchFamily="34" charset="0"/>
                <a:ea typeface="Verdana" panose="020B0604030504040204" pitchFamily="34" charset="0"/>
                <a:cs typeface="Verdana" panose="020B0604030504040204" pitchFamily="34" charset="0"/>
              </a:rPr>
              <a:t>. </a:t>
            </a:r>
          </a:p>
        </p:txBody>
      </p:sp>
      <p:sp>
        <p:nvSpPr>
          <p:cNvPr id="5" name="TextBox 4"/>
          <p:cNvSpPr txBox="1"/>
          <p:nvPr/>
        </p:nvSpPr>
        <p:spPr>
          <a:xfrm>
            <a:off x="800100" y="1016000"/>
            <a:ext cx="7657591" cy="707886"/>
          </a:xfrm>
          <a:prstGeom prst="rect">
            <a:avLst/>
          </a:prstGeom>
          <a:noFill/>
        </p:spPr>
        <p:txBody>
          <a:bodyPr wrap="square" rtlCol="0">
            <a:spAutoFit/>
          </a:bodyPr>
          <a:lstStyle/>
          <a:p>
            <a:pPr algn="ctr"/>
            <a:r>
              <a:rPr lang="en-US" sz="2000" b="1" i="1" dirty="0">
                <a:solidFill>
                  <a:srgbClr val="6F868D"/>
                </a:solidFill>
                <a:latin typeface="Verdana" panose="020B0604030504040204" pitchFamily="34" charset="0"/>
                <a:ea typeface="Verdana" panose="020B0604030504040204" pitchFamily="34" charset="0"/>
                <a:cs typeface="Verdana" panose="020B0604030504040204" pitchFamily="34" charset="0"/>
              </a:rPr>
              <a:t>Solicited by the Department Head or the Committee Chair.</a:t>
            </a:r>
          </a:p>
        </p:txBody>
      </p:sp>
    </p:spTree>
    <p:extLst>
      <p:ext uri="{BB962C8B-B14F-4D97-AF65-F5344CB8AC3E}">
        <p14:creationId xmlns:p14="http://schemas.microsoft.com/office/powerpoint/2010/main" val="3520602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139700"/>
            <a:ext cx="7772400" cy="1054099"/>
          </a:xfrm>
        </p:spPr>
        <p:txBody>
          <a:bodyPr>
            <a:normAutofit/>
          </a:bodyPr>
          <a:lstStyle/>
          <a:p>
            <a:r>
              <a:rPr lang="en-US" sz="2800" dirty="0"/>
              <a:t>Selecting External Reviewers</a:t>
            </a:r>
          </a:p>
        </p:txBody>
      </p:sp>
      <p:sp>
        <p:nvSpPr>
          <p:cNvPr id="3" name="Content Placeholder 2"/>
          <p:cNvSpPr>
            <a:spLocks noGrp="1"/>
          </p:cNvSpPr>
          <p:nvPr>
            <p:ph idx="1"/>
          </p:nvPr>
        </p:nvSpPr>
        <p:spPr>
          <a:xfrm>
            <a:off x="676684" y="1592427"/>
            <a:ext cx="3894807" cy="4635500"/>
          </a:xfrm>
        </p:spPr>
        <p:txBody>
          <a:bodyPr>
            <a:noAutofit/>
          </a:bodyPr>
          <a:lstStyle/>
          <a:p>
            <a:pPr>
              <a:lnSpc>
                <a:spcPct val="90000"/>
              </a:lnSpc>
            </a:pPr>
            <a:r>
              <a:rPr lang="en-US" altLang="en-US" sz="1600" dirty="0">
                <a:latin typeface="Verdana" panose="020B0604030504040204" pitchFamily="34" charset="0"/>
                <a:ea typeface="Verdana" panose="020B0604030504040204" pitchFamily="34" charset="0"/>
                <a:cs typeface="Verdana" panose="020B0604030504040204" pitchFamily="34" charset="0"/>
              </a:rPr>
              <a:t>University of California, Davis</a:t>
            </a:r>
          </a:p>
          <a:p>
            <a:pPr marL="0" indent="0">
              <a:lnSpc>
                <a:spcPct val="90000"/>
              </a:lnSpc>
              <a:buNone/>
            </a:pPr>
            <a:endParaRPr lang="en-US" altLang="en-US" sz="16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600" dirty="0">
                <a:latin typeface="Verdana" panose="020B0604030504040204" pitchFamily="34" charset="0"/>
                <a:ea typeface="Verdana" panose="020B0604030504040204" pitchFamily="34" charset="0"/>
                <a:cs typeface="Verdana" panose="020B0604030504040204" pitchFamily="34" charset="0"/>
              </a:rPr>
              <a:t>University of California, Los Angeles</a:t>
            </a:r>
          </a:p>
          <a:p>
            <a:pPr marL="0" indent="0">
              <a:lnSpc>
                <a:spcPct val="90000"/>
              </a:lnSpc>
              <a:buNone/>
            </a:pPr>
            <a:endParaRPr lang="en-US" altLang="en-US" sz="16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600" dirty="0">
                <a:latin typeface="Verdana" panose="020B0604030504040204" pitchFamily="34" charset="0"/>
                <a:ea typeface="Verdana" panose="020B0604030504040204" pitchFamily="34" charset="0"/>
                <a:cs typeface="Verdana" panose="020B0604030504040204" pitchFamily="34" charset="0"/>
              </a:rPr>
              <a:t>University of Florida</a:t>
            </a:r>
          </a:p>
          <a:p>
            <a:pPr marL="0" indent="0">
              <a:lnSpc>
                <a:spcPct val="90000"/>
              </a:lnSpc>
              <a:buNone/>
            </a:pPr>
            <a:endParaRPr lang="en-US" altLang="en-US" sz="16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600" dirty="0">
                <a:latin typeface="Verdana" panose="020B0604030504040204" pitchFamily="34" charset="0"/>
                <a:ea typeface="Verdana" panose="020B0604030504040204" pitchFamily="34" charset="0"/>
                <a:cs typeface="Verdana" panose="020B0604030504040204" pitchFamily="34" charset="0"/>
              </a:rPr>
              <a:t>University of Illinois, Urbana-Champaign</a:t>
            </a:r>
          </a:p>
          <a:p>
            <a:pPr marL="0" indent="0">
              <a:lnSpc>
                <a:spcPct val="90000"/>
              </a:lnSpc>
              <a:buNone/>
            </a:pPr>
            <a:endParaRPr lang="en-US" altLang="en-US" sz="16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600" dirty="0">
                <a:latin typeface="Verdana" panose="020B0604030504040204" pitchFamily="34" charset="0"/>
                <a:ea typeface="Verdana" panose="020B0604030504040204" pitchFamily="34" charset="0"/>
                <a:cs typeface="Verdana" panose="020B0604030504040204" pitchFamily="34" charset="0"/>
              </a:rPr>
              <a:t>University of Iowa</a:t>
            </a:r>
          </a:p>
          <a:p>
            <a:pPr marL="0" indent="0">
              <a:lnSpc>
                <a:spcPct val="90000"/>
              </a:lnSpc>
              <a:buNone/>
            </a:pPr>
            <a:endParaRPr lang="en-US" altLang="en-US" sz="16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600" dirty="0">
                <a:latin typeface="Verdana" panose="020B0604030504040204" pitchFamily="34" charset="0"/>
                <a:ea typeface="Verdana" panose="020B0604030504040204" pitchFamily="34" charset="0"/>
                <a:cs typeface="Verdana" panose="020B0604030504040204" pitchFamily="34" charset="0"/>
              </a:rPr>
              <a:t>University of Maryland, College Park</a:t>
            </a:r>
          </a:p>
          <a:p>
            <a:pPr marL="0" indent="0">
              <a:lnSpc>
                <a:spcPct val="90000"/>
              </a:lnSpc>
              <a:buNone/>
            </a:pPr>
            <a:endParaRPr lang="en-US" altLang="en-US" sz="16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600" dirty="0">
                <a:latin typeface="Verdana" panose="020B0604030504040204" pitchFamily="34" charset="0"/>
                <a:ea typeface="Verdana" panose="020B0604030504040204" pitchFamily="34" charset="0"/>
                <a:cs typeface="Verdana" panose="020B0604030504040204" pitchFamily="34" charset="0"/>
              </a:rPr>
              <a:t>Michigan State University</a:t>
            </a:r>
          </a:p>
          <a:p>
            <a:pPr marL="0" indent="0">
              <a:lnSpc>
                <a:spcPct val="90000"/>
              </a:lnSpc>
              <a:buNone/>
            </a:pPr>
            <a:endParaRPr lang="en-US" altLang="en-US" sz="1600" dirty="0">
              <a:latin typeface="Verdana" panose="020B0604030504040204" pitchFamily="34" charset="0"/>
              <a:ea typeface="Verdana" panose="020B0604030504040204" pitchFamily="34" charset="0"/>
              <a:cs typeface="Verdana" panose="020B0604030504040204" pitchFamily="34" charset="0"/>
            </a:endParaRPr>
          </a:p>
          <a:p>
            <a:pPr marL="0" indent="0">
              <a:lnSpc>
                <a:spcPct val="90000"/>
              </a:lnSpc>
              <a:buNone/>
            </a:pPr>
            <a:endParaRPr lang="en-US" altLang="en-US" sz="1600" dirty="0">
              <a:latin typeface="Verdana" panose="020B0604030504040204" pitchFamily="34" charset="0"/>
              <a:ea typeface="Verdana" panose="020B0604030504040204" pitchFamily="34" charset="0"/>
              <a:cs typeface="Verdana" panose="020B0604030504040204" pitchFamily="34" charset="0"/>
            </a:endParaRPr>
          </a:p>
        </p:txBody>
      </p:sp>
      <p:sp>
        <p:nvSpPr>
          <p:cNvPr id="4" name="Content Placeholder 3"/>
          <p:cNvSpPr>
            <a:spLocks noGrp="1"/>
          </p:cNvSpPr>
          <p:nvPr>
            <p:ph idx="13"/>
          </p:nvPr>
        </p:nvSpPr>
        <p:spPr>
          <a:xfrm>
            <a:off x="4628894" y="1629010"/>
            <a:ext cx="3988929" cy="4635500"/>
          </a:xfrm>
        </p:spPr>
        <p:txBody>
          <a:bodyPr>
            <a:normAutofit/>
          </a:bodyPr>
          <a:lstStyle/>
          <a:p>
            <a:pPr>
              <a:lnSpc>
                <a:spcPct val="90000"/>
              </a:lnSpc>
            </a:pPr>
            <a:r>
              <a:rPr lang="en-US" altLang="en-US" sz="1600" dirty="0">
                <a:latin typeface="Verdana" panose="020B0604030504040204" pitchFamily="34" charset="0"/>
                <a:ea typeface="Verdana" panose="020B0604030504040204" pitchFamily="34" charset="0"/>
                <a:cs typeface="Verdana" panose="020B0604030504040204" pitchFamily="34" charset="0"/>
              </a:rPr>
              <a:t>University of North Carolina, Chapel Hill</a:t>
            </a:r>
          </a:p>
          <a:p>
            <a:pPr marL="0" indent="0">
              <a:lnSpc>
                <a:spcPct val="90000"/>
              </a:lnSpc>
              <a:buNone/>
            </a:pPr>
            <a:endParaRPr lang="en-US" altLang="en-US" sz="16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600" dirty="0">
                <a:latin typeface="Verdana" panose="020B0604030504040204" pitchFamily="34" charset="0"/>
                <a:ea typeface="Verdana" panose="020B0604030504040204" pitchFamily="34" charset="0"/>
                <a:cs typeface="Verdana" panose="020B0604030504040204" pitchFamily="34" charset="0"/>
              </a:rPr>
              <a:t>University of Minnesota, Twin Cities</a:t>
            </a:r>
          </a:p>
          <a:p>
            <a:pPr marL="0" indent="0">
              <a:lnSpc>
                <a:spcPct val="90000"/>
              </a:lnSpc>
              <a:buNone/>
            </a:pPr>
            <a:endParaRPr lang="en-US" altLang="en-US" sz="16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600" dirty="0">
                <a:latin typeface="Verdana" panose="020B0604030504040204" pitchFamily="34" charset="0"/>
                <a:ea typeface="Verdana" panose="020B0604030504040204" pitchFamily="34" charset="0"/>
                <a:cs typeface="Verdana" panose="020B0604030504040204" pitchFamily="34" charset="0"/>
              </a:rPr>
              <a:t>Ohio State University</a:t>
            </a:r>
          </a:p>
          <a:p>
            <a:pPr marL="0" indent="0">
              <a:lnSpc>
                <a:spcPct val="90000"/>
              </a:lnSpc>
              <a:buNone/>
            </a:pPr>
            <a:endParaRPr lang="en-US" altLang="en-US" sz="16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600" dirty="0">
                <a:latin typeface="Verdana" panose="020B0604030504040204" pitchFamily="34" charset="0"/>
                <a:ea typeface="Verdana" panose="020B0604030504040204" pitchFamily="34" charset="0"/>
                <a:cs typeface="Verdana" panose="020B0604030504040204" pitchFamily="34" charset="0"/>
              </a:rPr>
              <a:t>Pennsylvania State University</a:t>
            </a:r>
          </a:p>
          <a:p>
            <a:pPr marL="0" indent="0">
              <a:lnSpc>
                <a:spcPct val="90000"/>
              </a:lnSpc>
              <a:buNone/>
            </a:pPr>
            <a:endParaRPr lang="en-US" altLang="en-US" sz="16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600" dirty="0">
                <a:latin typeface="Verdana" panose="020B0604030504040204" pitchFamily="34" charset="0"/>
                <a:ea typeface="Verdana" panose="020B0604030504040204" pitchFamily="34" charset="0"/>
                <a:cs typeface="Verdana" panose="020B0604030504040204" pitchFamily="34" charset="0"/>
              </a:rPr>
              <a:t>University of Texas, Austin</a:t>
            </a:r>
          </a:p>
          <a:p>
            <a:pPr>
              <a:lnSpc>
                <a:spcPct val="90000"/>
              </a:lnSpc>
            </a:pPr>
            <a:endParaRPr lang="en-US" altLang="en-US" sz="16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600" dirty="0">
                <a:latin typeface="Verdana" panose="020B0604030504040204" pitchFamily="34" charset="0"/>
                <a:ea typeface="Verdana" panose="020B0604030504040204" pitchFamily="34" charset="0"/>
                <a:cs typeface="Verdana" panose="020B0604030504040204" pitchFamily="34" charset="0"/>
              </a:rPr>
              <a:t>Texas A&amp;M University</a:t>
            </a:r>
          </a:p>
          <a:p>
            <a:pPr>
              <a:lnSpc>
                <a:spcPct val="90000"/>
              </a:lnSpc>
            </a:pPr>
            <a:endParaRPr lang="en-US" altLang="en-US" sz="16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600" dirty="0">
                <a:latin typeface="Verdana" panose="020B0604030504040204" pitchFamily="34" charset="0"/>
                <a:ea typeface="Verdana" panose="020B0604030504040204" pitchFamily="34" charset="0"/>
                <a:cs typeface="Verdana" panose="020B0604030504040204" pitchFamily="34" charset="0"/>
              </a:rPr>
              <a:t>University of Washington</a:t>
            </a:r>
          </a:p>
          <a:p>
            <a:pPr>
              <a:lnSpc>
                <a:spcPct val="90000"/>
              </a:lnSpc>
            </a:pPr>
            <a:endParaRPr lang="en-US" altLang="en-US" sz="1600"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r>
              <a:rPr lang="en-US" altLang="en-US" sz="1600" dirty="0">
                <a:latin typeface="Verdana" panose="020B0604030504040204" pitchFamily="34" charset="0"/>
                <a:ea typeface="Verdana" panose="020B0604030504040204" pitchFamily="34" charset="0"/>
                <a:cs typeface="Verdana" panose="020B0604030504040204" pitchFamily="34" charset="0"/>
              </a:rPr>
              <a:t>University of Wisconsin, Madison</a:t>
            </a:r>
          </a:p>
        </p:txBody>
      </p:sp>
      <p:sp>
        <p:nvSpPr>
          <p:cNvPr id="5" name="TextBox 4"/>
          <p:cNvSpPr txBox="1"/>
          <p:nvPr/>
        </p:nvSpPr>
        <p:spPr>
          <a:xfrm>
            <a:off x="800099" y="1016000"/>
            <a:ext cx="7657591" cy="400110"/>
          </a:xfrm>
          <a:prstGeom prst="rect">
            <a:avLst/>
          </a:prstGeom>
          <a:noFill/>
        </p:spPr>
        <p:txBody>
          <a:bodyPr wrap="square" rtlCol="0">
            <a:spAutoFit/>
          </a:bodyPr>
          <a:lstStyle/>
          <a:p>
            <a:pPr algn="ctr"/>
            <a:r>
              <a:rPr lang="en-US" sz="2000" b="1" i="1" dirty="0">
                <a:solidFill>
                  <a:srgbClr val="6F868D"/>
                </a:solidFill>
                <a:latin typeface="Verdana" panose="020B0604030504040204" pitchFamily="34" charset="0"/>
                <a:ea typeface="Verdana" panose="020B0604030504040204" pitchFamily="34" charset="0"/>
                <a:cs typeface="Verdana" panose="020B0604030504040204" pitchFamily="34" charset="0"/>
              </a:rPr>
              <a:t>List of Peer Institutions</a:t>
            </a:r>
          </a:p>
        </p:txBody>
      </p:sp>
    </p:spTree>
    <p:extLst>
      <p:ext uri="{BB962C8B-B14F-4D97-AF65-F5344CB8AC3E}">
        <p14:creationId xmlns:p14="http://schemas.microsoft.com/office/powerpoint/2010/main" val="1668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2613221"/>
            <a:ext cx="7772400" cy="1117827"/>
          </a:xfrm>
        </p:spPr>
        <p:txBody>
          <a:bodyPr>
            <a:normAutofit/>
          </a:bodyPr>
          <a:lstStyle/>
          <a:p>
            <a:r>
              <a:rPr lang="en-US" sz="3600" dirty="0"/>
              <a:t>The Promotion Dossier</a:t>
            </a:r>
          </a:p>
        </p:txBody>
      </p:sp>
    </p:spTree>
    <p:extLst>
      <p:ext uri="{BB962C8B-B14F-4D97-AF65-F5344CB8AC3E}">
        <p14:creationId xmlns:p14="http://schemas.microsoft.com/office/powerpoint/2010/main" val="971598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The Promotion Dossier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44978135"/>
              </p:ext>
            </p:extLst>
          </p:nvPr>
        </p:nvGraphicFramePr>
        <p:xfrm>
          <a:off x="685291" y="849200"/>
          <a:ext cx="7772399" cy="4924279"/>
        </p:xfrm>
        <a:graphic>
          <a:graphicData uri="http://schemas.openxmlformats.org/drawingml/2006/table">
            <a:tbl>
              <a:tblPr>
                <a:tableStyleId>{5C22544A-7EE6-4342-B048-85BDC9FD1C3A}</a:tableStyleId>
              </a:tblPr>
              <a:tblGrid>
                <a:gridCol w="1005286">
                  <a:extLst>
                    <a:ext uri="{9D8B030D-6E8A-4147-A177-3AD203B41FA5}">
                      <a16:colId xmlns:a16="http://schemas.microsoft.com/office/drawing/2014/main" val="701982145"/>
                    </a:ext>
                  </a:extLst>
                </a:gridCol>
                <a:gridCol w="4476307">
                  <a:extLst>
                    <a:ext uri="{9D8B030D-6E8A-4147-A177-3AD203B41FA5}">
                      <a16:colId xmlns:a16="http://schemas.microsoft.com/office/drawing/2014/main" val="737087280"/>
                    </a:ext>
                  </a:extLst>
                </a:gridCol>
                <a:gridCol w="2290806">
                  <a:extLst>
                    <a:ext uri="{9D8B030D-6E8A-4147-A177-3AD203B41FA5}">
                      <a16:colId xmlns:a16="http://schemas.microsoft.com/office/drawing/2014/main" val="311578801"/>
                    </a:ext>
                  </a:extLst>
                </a:gridCol>
              </a:tblGrid>
              <a:tr h="379056">
                <a:tc>
                  <a:txBody>
                    <a:bodyPr/>
                    <a:lstStyle/>
                    <a:p>
                      <a:pPr algn="ctr" fontAlgn="b"/>
                      <a:r>
                        <a:rPr lang="en-US" sz="1500" b="1" u="none" strike="noStrike" dirty="0">
                          <a:solidFill>
                            <a:schemeClr val="bg1"/>
                          </a:solidFill>
                          <a:effectLst/>
                        </a:rPr>
                        <a:t>Section #</a:t>
                      </a:r>
                      <a:endParaRPr lang="en-US" sz="1500" b="1" i="0" u="none" strike="noStrike" dirty="0">
                        <a:solidFill>
                          <a:schemeClr val="bg1"/>
                        </a:solidFill>
                        <a:effectLst/>
                        <a:latin typeface="Calibri" panose="020F0502020204030204" pitchFamily="34" charset="0"/>
                      </a:endParaRPr>
                    </a:p>
                  </a:txBody>
                  <a:tcPr marL="8231" marR="8231" marT="8231" marB="0" anchor="ctr">
                    <a:solidFill>
                      <a:srgbClr val="0C234B"/>
                    </a:solidFill>
                  </a:tcPr>
                </a:tc>
                <a:tc>
                  <a:txBody>
                    <a:bodyPr/>
                    <a:lstStyle/>
                    <a:p>
                      <a:pPr algn="ctr" fontAlgn="b"/>
                      <a:r>
                        <a:rPr lang="en-US" sz="1500" b="1" u="none" strike="noStrike">
                          <a:solidFill>
                            <a:schemeClr val="bg1"/>
                          </a:solidFill>
                          <a:effectLst/>
                        </a:rPr>
                        <a:t>Title</a:t>
                      </a:r>
                      <a:endParaRPr lang="en-US" sz="1500" b="1" i="0" u="none" strike="noStrike">
                        <a:solidFill>
                          <a:schemeClr val="bg1"/>
                        </a:solidFill>
                        <a:effectLst/>
                        <a:latin typeface="Calibri" panose="020F0502020204030204" pitchFamily="34" charset="0"/>
                      </a:endParaRPr>
                    </a:p>
                  </a:txBody>
                  <a:tcPr marL="8231" marR="8231" marT="8231" marB="0" anchor="ctr">
                    <a:solidFill>
                      <a:srgbClr val="0C234B"/>
                    </a:solidFill>
                  </a:tcPr>
                </a:tc>
                <a:tc>
                  <a:txBody>
                    <a:bodyPr/>
                    <a:lstStyle/>
                    <a:p>
                      <a:pPr algn="ctr" fontAlgn="b"/>
                      <a:r>
                        <a:rPr lang="en-US" sz="1500" b="1" u="none" strike="noStrike" dirty="0">
                          <a:solidFill>
                            <a:schemeClr val="bg1"/>
                          </a:solidFill>
                          <a:effectLst/>
                        </a:rPr>
                        <a:t>Prepared By</a:t>
                      </a:r>
                      <a:endParaRPr lang="en-US" sz="1500" b="1" i="0" u="none" strike="noStrike" dirty="0">
                        <a:solidFill>
                          <a:schemeClr val="bg1"/>
                        </a:solidFill>
                        <a:effectLst/>
                        <a:latin typeface="Calibri" panose="020F0502020204030204" pitchFamily="34" charset="0"/>
                      </a:endParaRPr>
                    </a:p>
                  </a:txBody>
                  <a:tcPr marL="8231" marR="8231" marT="8231" marB="0" anchor="ctr">
                    <a:solidFill>
                      <a:srgbClr val="0C234B"/>
                    </a:solidFill>
                  </a:tcPr>
                </a:tc>
                <a:extLst>
                  <a:ext uri="{0D108BD9-81ED-4DB2-BD59-A6C34878D82A}">
                    <a16:rowId xmlns:a16="http://schemas.microsoft.com/office/drawing/2014/main" val="1381954445"/>
                  </a:ext>
                </a:extLst>
              </a:tr>
              <a:tr h="287195">
                <a:tc>
                  <a:txBody>
                    <a:bodyPr/>
                    <a:lstStyle/>
                    <a:p>
                      <a:pPr algn="l" fontAlgn="b"/>
                      <a:r>
                        <a:rPr lang="en-US" sz="1500" u="none" strike="noStrike" dirty="0">
                          <a:solidFill>
                            <a:srgbClr val="0C234B"/>
                          </a:solidFill>
                          <a:effectLst/>
                        </a:rPr>
                        <a:t>Section 1:</a:t>
                      </a:r>
                      <a:endParaRPr lang="en-US" sz="1500" b="1" i="1" u="none" strike="noStrike" dirty="0">
                        <a:solidFill>
                          <a:srgbClr val="0C234B"/>
                        </a:solidFill>
                        <a:effectLst/>
                        <a:latin typeface="Calibri" panose="020F0502020204030204" pitchFamily="34" charset="0"/>
                      </a:endParaRPr>
                    </a:p>
                  </a:txBody>
                  <a:tcPr marL="8231" marR="8231" marT="8231" marB="0" anchor="ctr">
                    <a:noFill/>
                  </a:tcPr>
                </a:tc>
                <a:tc>
                  <a:txBody>
                    <a:bodyPr/>
                    <a:lstStyle/>
                    <a:p>
                      <a:pPr algn="l" fontAlgn="b"/>
                      <a:r>
                        <a:rPr lang="en-US" sz="1500" u="none" strike="noStrike" dirty="0">
                          <a:solidFill>
                            <a:srgbClr val="0C234B"/>
                          </a:solidFill>
                          <a:effectLst/>
                        </a:rPr>
                        <a:t>Summary Data Sheet</a:t>
                      </a:r>
                      <a:endParaRPr lang="en-US" sz="1500" b="0" i="0" u="none" strike="noStrike" dirty="0">
                        <a:solidFill>
                          <a:srgbClr val="0C234B"/>
                        </a:solidFill>
                        <a:effectLst/>
                        <a:latin typeface="Calibri" panose="020F0502020204030204" pitchFamily="34" charset="0"/>
                      </a:endParaRPr>
                    </a:p>
                  </a:txBody>
                  <a:tcPr marL="8231" marR="8231" marT="8231" marB="0" anchor="ctr">
                    <a:noFill/>
                  </a:tcPr>
                </a:tc>
                <a:tc>
                  <a:txBody>
                    <a:bodyPr/>
                    <a:lstStyle/>
                    <a:p>
                      <a:pPr algn="l" fontAlgn="b"/>
                      <a:r>
                        <a:rPr lang="en-US" sz="1500" b="0" i="0" u="none" strike="noStrike" dirty="0">
                          <a:solidFill>
                            <a:srgbClr val="0C234B"/>
                          </a:solidFill>
                          <a:effectLst/>
                          <a:latin typeface="+mn-lt"/>
                        </a:rPr>
                        <a:t>Dept.</a:t>
                      </a:r>
                      <a:r>
                        <a:rPr lang="en-US" sz="1500" b="0" i="0" u="none" strike="noStrike" baseline="0" dirty="0">
                          <a:solidFill>
                            <a:srgbClr val="0C234B"/>
                          </a:solidFill>
                          <a:effectLst/>
                          <a:latin typeface="+mn-lt"/>
                        </a:rPr>
                        <a:t> Administration</a:t>
                      </a:r>
                      <a:endParaRPr lang="en-US" sz="1500" b="0" i="1" u="none" strike="noStrike" dirty="0">
                        <a:solidFill>
                          <a:srgbClr val="0C234B"/>
                        </a:solidFill>
                        <a:effectLst/>
                        <a:latin typeface="Calibri" panose="020F0502020204030204" pitchFamily="34" charset="0"/>
                      </a:endParaRPr>
                    </a:p>
                  </a:txBody>
                  <a:tcPr marL="8231" marR="8231" marT="8231" marB="0" anchor="ctr">
                    <a:noFill/>
                  </a:tcPr>
                </a:tc>
                <a:extLst>
                  <a:ext uri="{0D108BD9-81ED-4DB2-BD59-A6C34878D82A}">
                    <a16:rowId xmlns:a16="http://schemas.microsoft.com/office/drawing/2014/main" val="299455870"/>
                  </a:ext>
                </a:extLst>
              </a:tr>
              <a:tr h="564411">
                <a:tc>
                  <a:txBody>
                    <a:bodyPr/>
                    <a:lstStyle/>
                    <a:p>
                      <a:pPr algn="l" fontAlgn="b"/>
                      <a:r>
                        <a:rPr lang="en-US" sz="1500" u="none" strike="noStrike">
                          <a:solidFill>
                            <a:srgbClr val="0C234B"/>
                          </a:solidFill>
                          <a:effectLst/>
                        </a:rPr>
                        <a:t>Section 2: </a:t>
                      </a:r>
                      <a:endParaRPr lang="en-US" sz="1500" b="1" i="1" u="none" strike="noStrike">
                        <a:solidFill>
                          <a:srgbClr val="0C234B"/>
                        </a:solidFill>
                        <a:effectLst/>
                        <a:latin typeface="Calibri" panose="020F0502020204030204" pitchFamily="34" charset="0"/>
                      </a:endParaRPr>
                    </a:p>
                  </a:txBody>
                  <a:tcPr marL="8231" marR="8231" marT="8231" marB="0" anchor="ctr">
                    <a:solidFill>
                      <a:srgbClr val="C8D9D8"/>
                    </a:solidFill>
                  </a:tcPr>
                </a:tc>
                <a:tc>
                  <a:txBody>
                    <a:bodyPr/>
                    <a:lstStyle/>
                    <a:p>
                      <a:pPr algn="l" fontAlgn="b"/>
                      <a:r>
                        <a:rPr lang="en-US" sz="1500" u="none" strike="noStrike" dirty="0">
                          <a:solidFill>
                            <a:srgbClr val="0C234B"/>
                          </a:solidFill>
                          <a:effectLst/>
                        </a:rPr>
                        <a:t>Summary of Candidate's Workload of Assignment</a:t>
                      </a:r>
                      <a:endParaRPr lang="en-US" sz="1500" b="0" i="0" u="none" strike="noStrike" dirty="0">
                        <a:solidFill>
                          <a:srgbClr val="0C234B"/>
                        </a:solidFill>
                        <a:effectLst/>
                        <a:latin typeface="Calibri" panose="020F0502020204030204" pitchFamily="34" charset="0"/>
                      </a:endParaRPr>
                    </a:p>
                  </a:txBody>
                  <a:tcPr marL="8231" marR="8231" marT="8231" marB="0" anchor="ctr">
                    <a:solidFill>
                      <a:srgbClr val="C8D9D8"/>
                    </a:solidFill>
                  </a:tcPr>
                </a:tc>
                <a:tc>
                  <a:txBody>
                    <a:bodyPr/>
                    <a:lstStyle/>
                    <a:p>
                      <a:pPr algn="l" fontAlgn="b"/>
                      <a:r>
                        <a:rPr lang="en-US" sz="1500" u="none" strike="noStrike" dirty="0">
                          <a:solidFill>
                            <a:srgbClr val="0C234B"/>
                          </a:solidFill>
                          <a:effectLst/>
                        </a:rPr>
                        <a:t>Dept. Admin, Head/Director</a:t>
                      </a:r>
                      <a:r>
                        <a:rPr lang="en-US" sz="1500" u="none" strike="noStrike" baseline="0" dirty="0">
                          <a:solidFill>
                            <a:srgbClr val="0C234B"/>
                          </a:solidFill>
                          <a:effectLst/>
                        </a:rPr>
                        <a:t> &amp; Candidate</a:t>
                      </a:r>
                      <a:endParaRPr lang="en-US" sz="1500" b="0" i="0" u="none" strike="noStrike" dirty="0">
                        <a:solidFill>
                          <a:srgbClr val="0C234B"/>
                        </a:solidFill>
                        <a:effectLst/>
                        <a:latin typeface="Calibri" panose="020F0502020204030204" pitchFamily="34" charset="0"/>
                      </a:endParaRPr>
                    </a:p>
                  </a:txBody>
                  <a:tcPr marL="8231" marR="8231" marT="8231" marB="0" anchor="ctr">
                    <a:solidFill>
                      <a:srgbClr val="C8D9D8"/>
                    </a:solidFill>
                  </a:tcPr>
                </a:tc>
                <a:extLst>
                  <a:ext uri="{0D108BD9-81ED-4DB2-BD59-A6C34878D82A}">
                    <a16:rowId xmlns:a16="http://schemas.microsoft.com/office/drawing/2014/main" val="269171315"/>
                  </a:ext>
                </a:extLst>
              </a:tr>
              <a:tr h="287195">
                <a:tc>
                  <a:txBody>
                    <a:bodyPr/>
                    <a:lstStyle/>
                    <a:p>
                      <a:pPr algn="l" fontAlgn="b"/>
                      <a:r>
                        <a:rPr lang="en-US" sz="1500" u="none" strike="noStrike">
                          <a:solidFill>
                            <a:srgbClr val="0C234B"/>
                          </a:solidFill>
                          <a:effectLst/>
                        </a:rPr>
                        <a:t>Section 3:</a:t>
                      </a:r>
                      <a:endParaRPr lang="en-US" sz="1500" b="0" i="0" u="none" strike="noStrike">
                        <a:solidFill>
                          <a:srgbClr val="0C234B"/>
                        </a:solidFill>
                        <a:effectLst/>
                        <a:latin typeface="Calibri" panose="020F0502020204030204" pitchFamily="34" charset="0"/>
                      </a:endParaRPr>
                    </a:p>
                  </a:txBody>
                  <a:tcPr marL="8231" marR="8231" marT="8231" marB="0" anchor="ctr">
                    <a:noFill/>
                  </a:tcPr>
                </a:tc>
                <a:tc>
                  <a:txBody>
                    <a:bodyPr/>
                    <a:lstStyle/>
                    <a:p>
                      <a:pPr algn="l" fontAlgn="b"/>
                      <a:r>
                        <a:rPr lang="en-US" sz="1500" u="none" strike="noStrike" dirty="0">
                          <a:solidFill>
                            <a:srgbClr val="0C234B"/>
                          </a:solidFill>
                          <a:effectLst/>
                        </a:rPr>
                        <a:t>Dept. &amp; College Criteria (not the full guide)</a:t>
                      </a:r>
                      <a:endParaRPr lang="en-US" sz="1500" b="0" i="0" u="none" strike="noStrike" dirty="0">
                        <a:solidFill>
                          <a:srgbClr val="0C234B"/>
                        </a:solidFill>
                        <a:effectLst/>
                        <a:latin typeface="Calibri" panose="020F0502020204030204" pitchFamily="34" charset="0"/>
                      </a:endParaRPr>
                    </a:p>
                  </a:txBody>
                  <a:tcPr marL="8231" marR="8231" marT="8231" marB="0" anchor="ctr">
                    <a:noFill/>
                  </a:tcPr>
                </a:tc>
                <a:tc>
                  <a:txBody>
                    <a:bodyPr/>
                    <a:lstStyle/>
                    <a:p>
                      <a:pPr algn="l" fontAlgn="b"/>
                      <a:r>
                        <a:rPr lang="en-US" sz="1500" u="none" strike="noStrike" dirty="0">
                          <a:solidFill>
                            <a:srgbClr val="0C234B"/>
                          </a:solidFill>
                          <a:effectLst/>
                        </a:rPr>
                        <a:t>Dept. Administration</a:t>
                      </a:r>
                      <a:endParaRPr lang="en-US" sz="1500" b="0" i="0" u="none" strike="noStrike" dirty="0">
                        <a:solidFill>
                          <a:srgbClr val="0C234B"/>
                        </a:solidFill>
                        <a:effectLst/>
                        <a:latin typeface="Calibri" panose="020F0502020204030204" pitchFamily="34" charset="0"/>
                      </a:endParaRPr>
                    </a:p>
                  </a:txBody>
                  <a:tcPr marL="8231" marR="8231" marT="8231" marB="0" anchor="ctr">
                    <a:noFill/>
                  </a:tcPr>
                </a:tc>
                <a:extLst>
                  <a:ext uri="{0D108BD9-81ED-4DB2-BD59-A6C34878D82A}">
                    <a16:rowId xmlns:a16="http://schemas.microsoft.com/office/drawing/2014/main" val="574178933"/>
                  </a:ext>
                </a:extLst>
              </a:tr>
              <a:tr h="287195">
                <a:tc>
                  <a:txBody>
                    <a:bodyPr/>
                    <a:lstStyle/>
                    <a:p>
                      <a:pPr algn="l" fontAlgn="b"/>
                      <a:r>
                        <a:rPr lang="en-US" sz="1500" u="none" strike="noStrike">
                          <a:solidFill>
                            <a:srgbClr val="0C234B"/>
                          </a:solidFill>
                          <a:effectLst/>
                        </a:rPr>
                        <a:t>Section 4:</a:t>
                      </a:r>
                      <a:endParaRPr lang="en-US" sz="1500" b="1" i="1" u="none" strike="noStrike">
                        <a:solidFill>
                          <a:srgbClr val="0C234B"/>
                        </a:solidFill>
                        <a:effectLst/>
                        <a:latin typeface="Calibri" panose="020F0502020204030204" pitchFamily="34" charset="0"/>
                      </a:endParaRPr>
                    </a:p>
                  </a:txBody>
                  <a:tcPr marL="8231" marR="8231" marT="8231" marB="0" anchor="ctr">
                    <a:solidFill>
                      <a:srgbClr val="C8D9D8"/>
                    </a:solidFill>
                  </a:tcPr>
                </a:tc>
                <a:tc>
                  <a:txBody>
                    <a:bodyPr/>
                    <a:lstStyle/>
                    <a:p>
                      <a:pPr algn="l" fontAlgn="b"/>
                      <a:r>
                        <a:rPr lang="en-US" sz="1500" u="none" strike="noStrike" dirty="0">
                          <a:solidFill>
                            <a:srgbClr val="0C234B"/>
                          </a:solidFill>
                          <a:effectLst/>
                        </a:rPr>
                        <a:t>Curriculum Vitae &amp; List of Collaborators</a:t>
                      </a:r>
                      <a:endParaRPr lang="en-US" sz="1500" b="0" i="0" u="none" strike="noStrike" dirty="0">
                        <a:solidFill>
                          <a:srgbClr val="0C234B"/>
                        </a:solidFill>
                        <a:effectLst/>
                        <a:latin typeface="Calibri" panose="020F0502020204030204" pitchFamily="34" charset="0"/>
                      </a:endParaRPr>
                    </a:p>
                  </a:txBody>
                  <a:tcPr marL="8231" marR="8231" marT="8231" marB="0" anchor="ctr">
                    <a:solidFill>
                      <a:srgbClr val="C8D9D8"/>
                    </a:solidFill>
                  </a:tcPr>
                </a:tc>
                <a:tc>
                  <a:txBody>
                    <a:bodyPr/>
                    <a:lstStyle/>
                    <a:p>
                      <a:pPr algn="l" fontAlgn="b"/>
                      <a:r>
                        <a:rPr lang="en-US" sz="1500" u="none" strike="noStrike" dirty="0">
                          <a:solidFill>
                            <a:srgbClr val="0C234B"/>
                          </a:solidFill>
                          <a:effectLst/>
                        </a:rPr>
                        <a:t>Candidate</a:t>
                      </a:r>
                      <a:endParaRPr lang="en-US" sz="1500" b="0" i="1" u="none" strike="noStrike" dirty="0">
                        <a:solidFill>
                          <a:srgbClr val="0C234B"/>
                        </a:solidFill>
                        <a:effectLst/>
                        <a:latin typeface="Calibri" panose="020F0502020204030204" pitchFamily="34" charset="0"/>
                      </a:endParaRPr>
                    </a:p>
                  </a:txBody>
                  <a:tcPr marL="8231" marR="8231" marT="8231" marB="0" anchor="ctr">
                    <a:solidFill>
                      <a:srgbClr val="C8D9D8"/>
                    </a:solidFill>
                  </a:tcPr>
                </a:tc>
                <a:extLst>
                  <a:ext uri="{0D108BD9-81ED-4DB2-BD59-A6C34878D82A}">
                    <a16:rowId xmlns:a16="http://schemas.microsoft.com/office/drawing/2014/main" val="431129176"/>
                  </a:ext>
                </a:extLst>
              </a:tr>
              <a:tr h="287195">
                <a:tc>
                  <a:txBody>
                    <a:bodyPr/>
                    <a:lstStyle/>
                    <a:p>
                      <a:pPr algn="l" fontAlgn="b"/>
                      <a:r>
                        <a:rPr lang="en-US" sz="1500" u="none" strike="noStrike">
                          <a:solidFill>
                            <a:srgbClr val="0C234B"/>
                          </a:solidFill>
                          <a:effectLst/>
                        </a:rPr>
                        <a:t>Section 5: </a:t>
                      </a:r>
                      <a:endParaRPr lang="en-US" sz="1500" b="1" i="1" u="none" strike="noStrike">
                        <a:solidFill>
                          <a:srgbClr val="0C234B"/>
                        </a:solidFill>
                        <a:effectLst/>
                        <a:latin typeface="Calibri" panose="020F0502020204030204" pitchFamily="34" charset="0"/>
                      </a:endParaRPr>
                    </a:p>
                  </a:txBody>
                  <a:tcPr marL="8231" marR="8231" marT="8231" marB="0" anchor="ctr">
                    <a:noFill/>
                  </a:tcPr>
                </a:tc>
                <a:tc>
                  <a:txBody>
                    <a:bodyPr/>
                    <a:lstStyle/>
                    <a:p>
                      <a:pPr algn="l" fontAlgn="b"/>
                      <a:r>
                        <a:rPr lang="en-US" sz="1500" u="none" strike="noStrike" dirty="0">
                          <a:solidFill>
                            <a:srgbClr val="0C234B"/>
                          </a:solidFill>
                          <a:effectLst/>
                        </a:rPr>
                        <a:t>Candidate Statement</a:t>
                      </a:r>
                      <a:endParaRPr lang="en-US" sz="1500" b="0" i="0" u="none" strike="noStrike" dirty="0">
                        <a:solidFill>
                          <a:srgbClr val="0C234B"/>
                        </a:solidFill>
                        <a:effectLst/>
                        <a:latin typeface="Calibri" panose="020F0502020204030204" pitchFamily="34" charset="0"/>
                      </a:endParaRPr>
                    </a:p>
                  </a:txBody>
                  <a:tcPr marL="8231" marR="8231" marT="8231" marB="0" anchor="ctr">
                    <a:noFill/>
                  </a:tcPr>
                </a:tc>
                <a:tc>
                  <a:txBody>
                    <a:bodyPr/>
                    <a:lstStyle/>
                    <a:p>
                      <a:pPr algn="l" fontAlgn="b"/>
                      <a:r>
                        <a:rPr lang="en-US" sz="1500" u="none" strike="noStrike" dirty="0">
                          <a:solidFill>
                            <a:srgbClr val="0C234B"/>
                          </a:solidFill>
                          <a:effectLst/>
                        </a:rPr>
                        <a:t>Candidate</a:t>
                      </a:r>
                      <a:endParaRPr lang="en-US" sz="1500" b="0" i="1" u="none" strike="noStrike" dirty="0">
                        <a:solidFill>
                          <a:srgbClr val="0C234B"/>
                        </a:solidFill>
                        <a:effectLst/>
                        <a:latin typeface="Calibri" panose="020F0502020204030204" pitchFamily="34" charset="0"/>
                      </a:endParaRPr>
                    </a:p>
                  </a:txBody>
                  <a:tcPr marL="8231" marR="8231" marT="8231" marB="0" anchor="ctr">
                    <a:noFill/>
                  </a:tcPr>
                </a:tc>
                <a:extLst>
                  <a:ext uri="{0D108BD9-81ED-4DB2-BD59-A6C34878D82A}">
                    <a16:rowId xmlns:a16="http://schemas.microsoft.com/office/drawing/2014/main" val="444939857"/>
                  </a:ext>
                </a:extLst>
              </a:tr>
              <a:tr h="287195">
                <a:tc>
                  <a:txBody>
                    <a:bodyPr/>
                    <a:lstStyle/>
                    <a:p>
                      <a:pPr algn="l" fontAlgn="b"/>
                      <a:r>
                        <a:rPr lang="en-US" sz="1500" u="none" strike="noStrike">
                          <a:solidFill>
                            <a:srgbClr val="0C234B"/>
                          </a:solidFill>
                          <a:effectLst/>
                        </a:rPr>
                        <a:t>Section 6: </a:t>
                      </a:r>
                      <a:endParaRPr lang="en-US" sz="1500" b="1" i="1" u="none" strike="noStrike">
                        <a:solidFill>
                          <a:srgbClr val="0C234B"/>
                        </a:solidFill>
                        <a:effectLst/>
                        <a:latin typeface="Calibri" panose="020F0502020204030204" pitchFamily="34" charset="0"/>
                      </a:endParaRPr>
                    </a:p>
                  </a:txBody>
                  <a:tcPr marL="8231" marR="8231" marT="8231" marB="0" anchor="ctr">
                    <a:solidFill>
                      <a:srgbClr val="C8D9D8"/>
                    </a:solidFill>
                  </a:tcPr>
                </a:tc>
                <a:tc>
                  <a:txBody>
                    <a:bodyPr/>
                    <a:lstStyle/>
                    <a:p>
                      <a:pPr algn="l" fontAlgn="b"/>
                      <a:r>
                        <a:rPr lang="en-US" sz="1500" u="none" strike="noStrike" dirty="0">
                          <a:solidFill>
                            <a:srgbClr val="0C234B"/>
                          </a:solidFill>
                          <a:effectLst/>
                        </a:rPr>
                        <a:t>Teaching Portfolio</a:t>
                      </a:r>
                      <a:endParaRPr lang="en-US" sz="1500" b="0" i="0" u="none" strike="noStrike" dirty="0">
                        <a:solidFill>
                          <a:srgbClr val="0C234B"/>
                        </a:solidFill>
                        <a:effectLst/>
                        <a:latin typeface="Calibri" panose="020F0502020204030204" pitchFamily="34" charset="0"/>
                      </a:endParaRPr>
                    </a:p>
                  </a:txBody>
                  <a:tcPr marL="8231" marR="8231" marT="8231" marB="0" anchor="ctr">
                    <a:solidFill>
                      <a:srgbClr val="C8D9D8"/>
                    </a:solidFill>
                  </a:tcPr>
                </a:tc>
                <a:tc>
                  <a:txBody>
                    <a:bodyPr/>
                    <a:lstStyle/>
                    <a:p>
                      <a:pPr algn="l" fontAlgn="b"/>
                      <a:r>
                        <a:rPr lang="en-US" sz="1500" u="none" strike="noStrike" dirty="0">
                          <a:solidFill>
                            <a:srgbClr val="0C234B"/>
                          </a:solidFill>
                          <a:effectLst/>
                        </a:rPr>
                        <a:t>Candidate</a:t>
                      </a:r>
                      <a:endParaRPr lang="en-US" sz="1500" b="0" i="1" u="none" strike="noStrike" dirty="0">
                        <a:solidFill>
                          <a:srgbClr val="0C234B"/>
                        </a:solidFill>
                        <a:effectLst/>
                        <a:latin typeface="Calibri" panose="020F0502020204030204" pitchFamily="34" charset="0"/>
                      </a:endParaRPr>
                    </a:p>
                  </a:txBody>
                  <a:tcPr marL="8231" marR="8231" marT="8231" marB="0" anchor="ctr">
                    <a:solidFill>
                      <a:srgbClr val="C8D9D8"/>
                    </a:solidFill>
                  </a:tcPr>
                </a:tc>
                <a:extLst>
                  <a:ext uri="{0D108BD9-81ED-4DB2-BD59-A6C34878D82A}">
                    <a16:rowId xmlns:a16="http://schemas.microsoft.com/office/drawing/2014/main" val="2176373290"/>
                  </a:ext>
                </a:extLst>
              </a:tr>
              <a:tr h="564411">
                <a:tc>
                  <a:txBody>
                    <a:bodyPr/>
                    <a:lstStyle/>
                    <a:p>
                      <a:pPr algn="l" fontAlgn="b"/>
                      <a:r>
                        <a:rPr lang="en-US" sz="1500" u="none" strike="noStrike">
                          <a:solidFill>
                            <a:srgbClr val="0C234B"/>
                          </a:solidFill>
                          <a:effectLst/>
                        </a:rPr>
                        <a:t>Section 7:</a:t>
                      </a:r>
                      <a:endParaRPr lang="en-US" sz="1500" b="0" i="0" u="none" strike="noStrike">
                        <a:solidFill>
                          <a:srgbClr val="0C234B"/>
                        </a:solidFill>
                        <a:effectLst/>
                        <a:latin typeface="Calibri" panose="020F0502020204030204" pitchFamily="34" charset="0"/>
                      </a:endParaRPr>
                    </a:p>
                  </a:txBody>
                  <a:tcPr marL="8231" marR="8231" marT="8231" marB="0" anchor="ctr">
                    <a:noFill/>
                  </a:tcPr>
                </a:tc>
                <a:tc>
                  <a:txBody>
                    <a:bodyPr/>
                    <a:lstStyle/>
                    <a:p>
                      <a:pPr algn="l" fontAlgn="b"/>
                      <a:r>
                        <a:rPr lang="en-US" sz="1500" u="none" strike="noStrike" dirty="0">
                          <a:solidFill>
                            <a:srgbClr val="0C234B"/>
                          </a:solidFill>
                          <a:effectLst/>
                        </a:rPr>
                        <a:t>Evaluation of Teaching &amp; Recommendation for Provost Award</a:t>
                      </a:r>
                      <a:endParaRPr lang="en-US" sz="1500" b="0" i="0" u="none" strike="noStrike" dirty="0">
                        <a:solidFill>
                          <a:srgbClr val="0C234B"/>
                        </a:solidFill>
                        <a:effectLst/>
                        <a:latin typeface="Calibri" panose="020F0502020204030204" pitchFamily="34" charset="0"/>
                      </a:endParaRPr>
                    </a:p>
                  </a:txBody>
                  <a:tcPr marL="8231" marR="8231" marT="8231" marB="0" anchor="ctr">
                    <a:noFill/>
                  </a:tcPr>
                </a:tc>
                <a:tc>
                  <a:txBody>
                    <a:bodyPr/>
                    <a:lstStyle/>
                    <a:p>
                      <a:pPr algn="l" fontAlgn="b"/>
                      <a:r>
                        <a:rPr lang="en-US" sz="1500" u="none" strike="noStrike" dirty="0">
                          <a:solidFill>
                            <a:srgbClr val="0C234B"/>
                          </a:solidFill>
                          <a:effectLst/>
                        </a:rPr>
                        <a:t>Dept. Committee</a:t>
                      </a:r>
                      <a:endParaRPr lang="en-US" sz="1500" b="0" i="0" u="none" strike="noStrike" dirty="0">
                        <a:solidFill>
                          <a:srgbClr val="0C234B"/>
                        </a:solidFill>
                        <a:effectLst/>
                        <a:latin typeface="Calibri" panose="020F0502020204030204" pitchFamily="34" charset="0"/>
                      </a:endParaRPr>
                    </a:p>
                  </a:txBody>
                  <a:tcPr marL="8231" marR="8231" marT="8231" marB="0" anchor="ctr">
                    <a:noFill/>
                  </a:tcPr>
                </a:tc>
                <a:extLst>
                  <a:ext uri="{0D108BD9-81ED-4DB2-BD59-A6C34878D82A}">
                    <a16:rowId xmlns:a16="http://schemas.microsoft.com/office/drawing/2014/main" val="2150905316"/>
                  </a:ext>
                </a:extLst>
              </a:tr>
              <a:tr h="287195">
                <a:tc>
                  <a:txBody>
                    <a:bodyPr/>
                    <a:lstStyle/>
                    <a:p>
                      <a:pPr algn="l" fontAlgn="b"/>
                      <a:r>
                        <a:rPr lang="en-US" sz="1500" u="none" strike="noStrike">
                          <a:solidFill>
                            <a:srgbClr val="0C234B"/>
                          </a:solidFill>
                          <a:effectLst/>
                        </a:rPr>
                        <a:t>Section 8:</a:t>
                      </a:r>
                      <a:endParaRPr lang="en-US" sz="1500" b="1" i="1" u="none" strike="noStrike">
                        <a:solidFill>
                          <a:srgbClr val="0C234B"/>
                        </a:solidFill>
                        <a:effectLst/>
                        <a:latin typeface="Calibri" panose="020F0502020204030204" pitchFamily="34" charset="0"/>
                      </a:endParaRPr>
                    </a:p>
                  </a:txBody>
                  <a:tcPr marL="8231" marR="8231" marT="8231" marB="0" anchor="ctr">
                    <a:solidFill>
                      <a:srgbClr val="C8D9D8"/>
                    </a:solidFill>
                  </a:tcPr>
                </a:tc>
                <a:tc>
                  <a:txBody>
                    <a:bodyPr/>
                    <a:lstStyle/>
                    <a:p>
                      <a:pPr algn="l" fontAlgn="b"/>
                      <a:r>
                        <a:rPr lang="en-US" sz="1500" u="none" strike="noStrike" dirty="0">
                          <a:solidFill>
                            <a:srgbClr val="0C234B"/>
                          </a:solidFill>
                          <a:effectLst/>
                        </a:rPr>
                        <a:t>Portfolio to Document Leadership in Service &amp; Outreach</a:t>
                      </a:r>
                      <a:endParaRPr lang="en-US" sz="1500" b="0" i="0" u="none" strike="noStrike" dirty="0">
                        <a:solidFill>
                          <a:srgbClr val="0C234B"/>
                        </a:solidFill>
                        <a:effectLst/>
                        <a:latin typeface="Calibri" panose="020F0502020204030204" pitchFamily="34" charset="0"/>
                      </a:endParaRPr>
                    </a:p>
                  </a:txBody>
                  <a:tcPr marL="8231" marR="8231" marT="8231" marB="0" anchor="ctr">
                    <a:solidFill>
                      <a:srgbClr val="C8D9D8"/>
                    </a:solidFill>
                  </a:tcPr>
                </a:tc>
                <a:tc>
                  <a:txBody>
                    <a:bodyPr/>
                    <a:lstStyle/>
                    <a:p>
                      <a:pPr algn="l" fontAlgn="b"/>
                      <a:r>
                        <a:rPr lang="en-US" sz="1500" u="none" strike="noStrike" dirty="0">
                          <a:solidFill>
                            <a:srgbClr val="0C234B"/>
                          </a:solidFill>
                          <a:effectLst/>
                        </a:rPr>
                        <a:t>Candidate</a:t>
                      </a:r>
                      <a:endParaRPr lang="en-US" sz="1500" b="0" i="1" u="none" strike="noStrike" dirty="0">
                        <a:solidFill>
                          <a:srgbClr val="0C234B"/>
                        </a:solidFill>
                        <a:effectLst/>
                        <a:latin typeface="Calibri" panose="020F0502020204030204" pitchFamily="34" charset="0"/>
                      </a:endParaRPr>
                    </a:p>
                  </a:txBody>
                  <a:tcPr marL="8231" marR="8231" marT="8231" marB="0" anchor="ctr">
                    <a:solidFill>
                      <a:srgbClr val="C8D9D8"/>
                    </a:solidFill>
                  </a:tcPr>
                </a:tc>
                <a:extLst>
                  <a:ext uri="{0D108BD9-81ED-4DB2-BD59-A6C34878D82A}">
                    <a16:rowId xmlns:a16="http://schemas.microsoft.com/office/drawing/2014/main" val="2409638544"/>
                  </a:ext>
                </a:extLst>
              </a:tr>
              <a:tr h="564411">
                <a:tc>
                  <a:txBody>
                    <a:bodyPr/>
                    <a:lstStyle/>
                    <a:p>
                      <a:pPr algn="l" fontAlgn="b"/>
                      <a:r>
                        <a:rPr lang="en-US" sz="1500" u="none" strike="noStrike">
                          <a:solidFill>
                            <a:srgbClr val="0C234B"/>
                          </a:solidFill>
                          <a:effectLst/>
                        </a:rPr>
                        <a:t>Section 9:</a:t>
                      </a:r>
                      <a:endParaRPr lang="en-US" sz="1500" b="1" i="1" u="none" strike="noStrike">
                        <a:solidFill>
                          <a:srgbClr val="0C234B"/>
                        </a:solidFill>
                        <a:effectLst/>
                        <a:latin typeface="Calibri" panose="020F0502020204030204" pitchFamily="34" charset="0"/>
                      </a:endParaRPr>
                    </a:p>
                  </a:txBody>
                  <a:tcPr marL="8231" marR="8231" marT="8231" marB="0" anchor="ctr">
                    <a:noFill/>
                  </a:tcPr>
                </a:tc>
                <a:tc>
                  <a:txBody>
                    <a:bodyPr/>
                    <a:lstStyle/>
                    <a:p>
                      <a:pPr algn="l" fontAlgn="b"/>
                      <a:r>
                        <a:rPr lang="en-US" sz="1500" u="none" strike="noStrike" dirty="0">
                          <a:solidFill>
                            <a:srgbClr val="0C234B"/>
                          </a:solidFill>
                          <a:effectLst/>
                        </a:rPr>
                        <a:t>Membership in Graduate Interdisciplinary Programs</a:t>
                      </a:r>
                      <a:endParaRPr lang="en-US" sz="1500" b="0" i="0" u="none" strike="noStrike" dirty="0">
                        <a:solidFill>
                          <a:srgbClr val="0C234B"/>
                        </a:solidFill>
                        <a:effectLst/>
                        <a:latin typeface="Calibri" panose="020F0502020204030204" pitchFamily="34" charset="0"/>
                      </a:endParaRPr>
                    </a:p>
                  </a:txBody>
                  <a:tcPr marL="8231" marR="8231" marT="8231" marB="0" anchor="ctr">
                    <a:noFill/>
                  </a:tcPr>
                </a:tc>
                <a:tc>
                  <a:txBody>
                    <a:bodyPr/>
                    <a:lstStyle/>
                    <a:p>
                      <a:pPr algn="l" fontAlgn="b"/>
                      <a:r>
                        <a:rPr lang="en-US" sz="1500" u="none" strike="noStrike" dirty="0">
                          <a:solidFill>
                            <a:srgbClr val="0C234B"/>
                          </a:solidFill>
                          <a:effectLst/>
                        </a:rPr>
                        <a:t>Candidate,</a:t>
                      </a:r>
                      <a:r>
                        <a:rPr lang="en-US" sz="1500" u="none" strike="noStrike" baseline="0" dirty="0">
                          <a:solidFill>
                            <a:srgbClr val="0C234B"/>
                          </a:solidFill>
                          <a:effectLst/>
                        </a:rPr>
                        <a:t> GIDP Chair &amp; Dept. Committee</a:t>
                      </a:r>
                      <a:endParaRPr lang="en-US" sz="1500" b="0" i="1" u="none" strike="noStrike" dirty="0">
                        <a:solidFill>
                          <a:srgbClr val="0C234B"/>
                        </a:solidFill>
                        <a:effectLst/>
                        <a:latin typeface="Calibri" panose="020F0502020204030204" pitchFamily="34" charset="0"/>
                      </a:endParaRPr>
                    </a:p>
                  </a:txBody>
                  <a:tcPr marL="8231" marR="8231" marT="8231" marB="0" anchor="ctr">
                    <a:noFill/>
                  </a:tcPr>
                </a:tc>
                <a:extLst>
                  <a:ext uri="{0D108BD9-81ED-4DB2-BD59-A6C34878D82A}">
                    <a16:rowId xmlns:a16="http://schemas.microsoft.com/office/drawing/2014/main" val="2669187498"/>
                  </a:ext>
                </a:extLst>
              </a:tr>
              <a:tr h="841625">
                <a:tc>
                  <a:txBody>
                    <a:bodyPr/>
                    <a:lstStyle/>
                    <a:p>
                      <a:pPr algn="l" fontAlgn="b"/>
                      <a:r>
                        <a:rPr lang="en-US" sz="1500" u="none" strike="noStrike" dirty="0">
                          <a:solidFill>
                            <a:srgbClr val="0C234B"/>
                          </a:solidFill>
                          <a:effectLst/>
                        </a:rPr>
                        <a:t>Section 10:</a:t>
                      </a:r>
                      <a:endParaRPr lang="en-US" sz="1500" b="0" i="0" u="none" strike="noStrike" dirty="0">
                        <a:solidFill>
                          <a:srgbClr val="0C234B"/>
                        </a:solidFill>
                        <a:effectLst/>
                        <a:latin typeface="Calibri" panose="020F0502020204030204" pitchFamily="34" charset="0"/>
                      </a:endParaRPr>
                    </a:p>
                  </a:txBody>
                  <a:tcPr marL="8231" marR="8231" marT="8231" marB="0" anchor="ctr">
                    <a:solidFill>
                      <a:srgbClr val="C8D9D8"/>
                    </a:solidFill>
                  </a:tcPr>
                </a:tc>
                <a:tc>
                  <a:txBody>
                    <a:bodyPr/>
                    <a:lstStyle/>
                    <a:p>
                      <a:pPr algn="l" fontAlgn="b"/>
                      <a:r>
                        <a:rPr lang="en-US" sz="1500" u="none" strike="noStrike" dirty="0">
                          <a:solidFill>
                            <a:srgbClr val="0C234B"/>
                          </a:solidFill>
                          <a:effectLst/>
                        </a:rPr>
                        <a:t>Letter from Outside Evaluators &amp; Collaborators</a:t>
                      </a:r>
                      <a:endParaRPr lang="en-US" sz="1500" b="0" i="0" u="none" strike="noStrike" dirty="0">
                        <a:solidFill>
                          <a:srgbClr val="0C234B"/>
                        </a:solidFill>
                        <a:effectLst/>
                        <a:latin typeface="Calibri" panose="020F0502020204030204" pitchFamily="34" charset="0"/>
                      </a:endParaRPr>
                    </a:p>
                  </a:txBody>
                  <a:tcPr marL="8231" marR="8231" marT="8231" marB="0" anchor="ctr">
                    <a:solidFill>
                      <a:srgbClr val="C8D9D8"/>
                    </a:solidFill>
                  </a:tcPr>
                </a:tc>
                <a:tc>
                  <a:txBody>
                    <a:bodyPr/>
                    <a:lstStyle/>
                    <a:p>
                      <a:pPr algn="l" fontAlgn="b"/>
                      <a:r>
                        <a:rPr lang="en-US" sz="1500" u="none" strike="noStrike" dirty="0">
                          <a:solidFill>
                            <a:srgbClr val="0C234B"/>
                          </a:solidFill>
                          <a:effectLst/>
                        </a:rPr>
                        <a:t>Dept. Administration, Committee Chair &amp; Head/Director</a:t>
                      </a:r>
                      <a:endParaRPr lang="en-US" sz="1500" b="0" i="0" u="none" strike="noStrike" dirty="0">
                        <a:solidFill>
                          <a:srgbClr val="0C234B"/>
                        </a:solidFill>
                        <a:effectLst/>
                        <a:latin typeface="Calibri" panose="020F0502020204030204" pitchFamily="34" charset="0"/>
                      </a:endParaRPr>
                    </a:p>
                  </a:txBody>
                  <a:tcPr marL="8231" marR="8231" marT="8231" marB="0" anchor="ctr">
                    <a:solidFill>
                      <a:srgbClr val="C8D9D8"/>
                    </a:solidFill>
                  </a:tcPr>
                </a:tc>
                <a:extLst>
                  <a:ext uri="{0D108BD9-81ED-4DB2-BD59-A6C34878D82A}">
                    <a16:rowId xmlns:a16="http://schemas.microsoft.com/office/drawing/2014/main" val="2421316777"/>
                  </a:ext>
                </a:extLst>
              </a:tr>
              <a:tr h="287195">
                <a:tc>
                  <a:txBody>
                    <a:bodyPr/>
                    <a:lstStyle/>
                    <a:p>
                      <a:pPr algn="l" fontAlgn="b"/>
                      <a:r>
                        <a:rPr lang="en-US" sz="1500" u="none" strike="noStrike" dirty="0">
                          <a:solidFill>
                            <a:srgbClr val="0C234B"/>
                          </a:solidFill>
                          <a:effectLst/>
                        </a:rPr>
                        <a:t>Section 11:</a:t>
                      </a:r>
                      <a:endParaRPr lang="en-US" sz="1500" b="0" i="0" u="none" strike="noStrike" dirty="0">
                        <a:solidFill>
                          <a:srgbClr val="0C234B"/>
                        </a:solidFill>
                        <a:effectLst/>
                        <a:latin typeface="Calibri" panose="020F0502020204030204" pitchFamily="34" charset="0"/>
                      </a:endParaRPr>
                    </a:p>
                  </a:txBody>
                  <a:tcPr marL="8231" marR="8231" marT="8231" marB="0" anchor="ctr">
                    <a:noFill/>
                  </a:tcPr>
                </a:tc>
                <a:tc>
                  <a:txBody>
                    <a:bodyPr/>
                    <a:lstStyle/>
                    <a:p>
                      <a:pPr algn="l" fontAlgn="b"/>
                      <a:r>
                        <a:rPr lang="en-US" sz="1500" u="none" strike="noStrike" dirty="0">
                          <a:solidFill>
                            <a:srgbClr val="0C234B"/>
                          </a:solidFill>
                          <a:effectLst/>
                        </a:rPr>
                        <a:t>Recommendations </a:t>
                      </a:r>
                      <a:r>
                        <a:rPr lang="en-US" sz="1500" i="1" u="none" strike="noStrike" dirty="0">
                          <a:solidFill>
                            <a:srgbClr val="0C234B"/>
                          </a:solidFill>
                          <a:effectLst/>
                        </a:rPr>
                        <a:t>(from Internal Reviewers)</a:t>
                      </a:r>
                      <a:endParaRPr lang="en-US" sz="1500" b="0" i="1" u="none" strike="noStrike" dirty="0">
                        <a:solidFill>
                          <a:srgbClr val="0C234B"/>
                        </a:solidFill>
                        <a:effectLst/>
                        <a:latin typeface="Calibri" panose="020F0502020204030204" pitchFamily="34" charset="0"/>
                      </a:endParaRPr>
                    </a:p>
                  </a:txBody>
                  <a:tcPr marL="8231" marR="8231" marT="8231" marB="0" anchor="ctr">
                    <a:noFill/>
                  </a:tcPr>
                </a:tc>
                <a:tc>
                  <a:txBody>
                    <a:bodyPr/>
                    <a:lstStyle/>
                    <a:p>
                      <a:pPr algn="l" fontAlgn="b"/>
                      <a:r>
                        <a:rPr lang="en-US" sz="1500" u="none" strike="noStrike" dirty="0">
                          <a:solidFill>
                            <a:srgbClr val="0C234B"/>
                          </a:solidFill>
                          <a:effectLst/>
                        </a:rPr>
                        <a:t>Dept., College &amp; Univ. Levels</a:t>
                      </a:r>
                      <a:endParaRPr lang="en-US" sz="1500" b="0" i="0" u="none" strike="noStrike" dirty="0">
                        <a:solidFill>
                          <a:srgbClr val="0C234B"/>
                        </a:solidFill>
                        <a:effectLst/>
                        <a:latin typeface="Calibri" panose="020F0502020204030204" pitchFamily="34" charset="0"/>
                      </a:endParaRPr>
                    </a:p>
                  </a:txBody>
                  <a:tcPr marL="8231" marR="8231" marT="8231" marB="0" anchor="ctr">
                    <a:noFill/>
                  </a:tcPr>
                </a:tc>
                <a:extLst>
                  <a:ext uri="{0D108BD9-81ED-4DB2-BD59-A6C34878D82A}">
                    <a16:rowId xmlns:a16="http://schemas.microsoft.com/office/drawing/2014/main" val="2403152810"/>
                  </a:ext>
                </a:extLst>
              </a:tr>
            </a:tbl>
          </a:graphicData>
        </a:graphic>
      </p:graphicFrame>
      <p:sp>
        <p:nvSpPr>
          <p:cNvPr id="6" name="Rectangle 34"/>
          <p:cNvSpPr>
            <a:spLocks noChangeArrowheads="1"/>
          </p:cNvSpPr>
          <p:nvPr/>
        </p:nvSpPr>
        <p:spPr bwMode="auto">
          <a:xfrm>
            <a:off x="794" y="5966544"/>
            <a:ext cx="9144000" cy="533400"/>
          </a:xfrm>
          <a:prstGeom prst="rect">
            <a:avLst/>
          </a:prstGeom>
          <a:noFill/>
          <a:ln w="9525">
            <a:solidFill>
              <a:schemeClr val="tx2"/>
            </a:solidFill>
            <a:miter lim="800000"/>
            <a:headEnd/>
            <a:tailEnd/>
          </a:ln>
        </p:spPr>
        <p:txBody>
          <a:bodyPr wrap="none" anchor="ctr"/>
          <a:lstStyle/>
          <a:p>
            <a:pPr algn="ctr"/>
            <a:r>
              <a:rPr lang="en-US" altLang="en-US" sz="2000" b="1" dirty="0">
                <a:solidFill>
                  <a:srgbClr val="6F868D"/>
                </a:solidFill>
                <a:latin typeface="Verdana" panose="020B0604030504040204" pitchFamily="34" charset="0"/>
                <a:ea typeface="Verdana" panose="020B0604030504040204" pitchFamily="34" charset="0"/>
                <a:cs typeface="Verdana" panose="020B0604030504040204" pitchFamily="34" charset="0"/>
              </a:rPr>
              <a:t>Refer to the </a:t>
            </a:r>
            <a:r>
              <a:rPr lang="en-US" altLang="en-US" sz="2000" b="1" dirty="0">
                <a:solidFill>
                  <a:srgbClr val="6F868D"/>
                </a:solidFill>
                <a:latin typeface="Verdana" panose="020B0604030504040204" pitchFamily="34" charset="0"/>
                <a:ea typeface="Verdana" panose="020B0604030504040204" pitchFamily="34" charset="0"/>
                <a:cs typeface="Verdana" panose="020B0604030504040204" pitchFamily="34" charset="0"/>
                <a:hlinkClick r:id="rId3"/>
              </a:rPr>
              <a:t>Guide</a:t>
            </a:r>
            <a:r>
              <a:rPr lang="en-US" altLang="en-US" sz="2000" b="1" dirty="0">
                <a:solidFill>
                  <a:srgbClr val="6F868D"/>
                </a:solidFill>
                <a:latin typeface="Verdana" panose="020B0604030504040204" pitchFamily="34" charset="0"/>
                <a:ea typeface="Verdana" panose="020B0604030504040204" pitchFamily="34" charset="0"/>
                <a:cs typeface="Verdana" panose="020B0604030504040204" pitchFamily="34" charset="0"/>
              </a:rPr>
              <a:t> for tips on preparing dossiers</a:t>
            </a:r>
          </a:p>
        </p:txBody>
      </p:sp>
    </p:spTree>
    <p:extLst>
      <p:ext uri="{BB962C8B-B14F-4D97-AF65-F5344CB8AC3E}">
        <p14:creationId xmlns:p14="http://schemas.microsoft.com/office/powerpoint/2010/main" val="2799414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Section 2: Workload Assignment</a:t>
            </a:r>
          </a:p>
        </p:txBody>
      </p:sp>
      <p:sp>
        <p:nvSpPr>
          <p:cNvPr id="5" name="Content Placeholder 19"/>
          <p:cNvSpPr>
            <a:spLocks noGrp="1"/>
          </p:cNvSpPr>
          <p:nvPr>
            <p:ph idx="1"/>
          </p:nvPr>
        </p:nvSpPr>
        <p:spPr>
          <a:xfrm>
            <a:off x="685292" y="1103313"/>
            <a:ext cx="7772400" cy="1639887"/>
          </a:xfrm>
        </p:spPr>
        <p:txBody>
          <a:bodyPr/>
          <a:lstStyle/>
          <a:p>
            <a:pPr marL="0" indent="0" algn="ctr">
              <a:buNone/>
            </a:pPr>
            <a:r>
              <a:rPr lang="en-US" altLang="en-US" b="1" i="1" dirty="0">
                <a:latin typeface="Verdana" panose="020B0604030504040204" pitchFamily="34" charset="0"/>
                <a:ea typeface="Verdana" panose="020B0604030504040204" pitchFamily="34" charset="0"/>
                <a:cs typeface="Verdana" panose="020B0604030504040204" pitchFamily="34" charset="0"/>
              </a:rPr>
              <a:t>Prepared by the Department Head</a:t>
            </a:r>
          </a:p>
          <a:p>
            <a:pPr marL="0" indent="0">
              <a:buNone/>
            </a:pPr>
            <a:endParaRPr lang="en-US" altLang="en-US" sz="1200" b="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altLang="en-US" b="1" dirty="0">
                <a:latin typeface="Verdana" panose="020B0604030504040204" pitchFamily="34" charset="0"/>
                <a:ea typeface="Verdana" panose="020B0604030504040204" pitchFamily="34" charset="0"/>
                <a:cs typeface="Verdana" panose="020B0604030504040204" pitchFamily="34" charset="0"/>
              </a:rPr>
              <a:t>The Workload  Assignment should be kept current and accurate.</a:t>
            </a:r>
          </a:p>
          <a:p>
            <a:pPr marL="0" indent="0">
              <a:buNone/>
            </a:pPr>
            <a:endParaRPr lang="en-US" dirty="0"/>
          </a:p>
        </p:txBody>
      </p:sp>
      <p:sp>
        <p:nvSpPr>
          <p:cNvPr id="4" name="TextBox 3"/>
          <p:cNvSpPr txBox="1"/>
          <p:nvPr/>
        </p:nvSpPr>
        <p:spPr>
          <a:xfrm>
            <a:off x="685292" y="2743200"/>
            <a:ext cx="7772400" cy="3108543"/>
          </a:xfrm>
          <a:prstGeom prst="rect">
            <a:avLst/>
          </a:prstGeom>
          <a:noFill/>
        </p:spPr>
        <p:txBody>
          <a:bodyPr wrap="square" rtlCol="0">
            <a:spAutoFit/>
          </a:bodyPr>
          <a:lstStyle/>
          <a:p>
            <a:pPr marL="342900" lvl="0" indent="-342900" defTabSz="914400" fontAlgn="base">
              <a:spcBef>
                <a:spcPct val="20000"/>
              </a:spcBef>
              <a:spcAft>
                <a:spcPct val="0"/>
              </a:spcAft>
              <a:buClr>
                <a:srgbClr val="C00000"/>
              </a:buClr>
              <a:buFont typeface="Arial" panose="020B0604020202020204" pitchFamily="34" charset="0"/>
              <a:buChar char="•"/>
            </a:pPr>
            <a:r>
              <a:rPr lang="en-US" altLang="en-US" sz="2000" kern="0" dirty="0">
                <a:solidFill>
                  <a:srgbClr val="6F868D"/>
                </a:solidFill>
                <a:latin typeface="Verdana" panose="020B0604030504040204" pitchFamily="34" charset="0"/>
                <a:ea typeface="Verdana" panose="020B0604030504040204" pitchFamily="34" charset="0"/>
                <a:cs typeface="Verdana" panose="020B0604030504040204" pitchFamily="34" charset="0"/>
              </a:rPr>
              <a:t>Use percentages and define meaning</a:t>
            </a:r>
          </a:p>
          <a:p>
            <a:pPr marL="800100" lvl="1" indent="-342900" defTabSz="914400" fontAlgn="base">
              <a:spcBef>
                <a:spcPct val="20000"/>
              </a:spcBef>
              <a:spcAft>
                <a:spcPct val="0"/>
              </a:spcAft>
              <a:buClr>
                <a:srgbClr val="C00000"/>
              </a:buClr>
              <a:buFont typeface="Wingdings" panose="05000000000000000000" pitchFamily="2" charset="2"/>
              <a:buChar char="Ø"/>
            </a:pPr>
            <a:r>
              <a:rPr lang="en-US" altLang="en-US" sz="2000" kern="0" dirty="0">
                <a:solidFill>
                  <a:srgbClr val="6F868D"/>
                </a:solidFill>
                <a:latin typeface="Verdana" panose="020B0604030504040204" pitchFamily="34" charset="0"/>
                <a:ea typeface="Verdana" panose="020B0604030504040204" pitchFamily="34" charset="0"/>
                <a:cs typeface="Verdana" panose="020B0604030504040204" pitchFamily="34" charset="0"/>
              </a:rPr>
              <a:t>40% teaching, which means ... number of courses</a:t>
            </a:r>
          </a:p>
          <a:p>
            <a:pPr marL="800100" lvl="1" indent="-342900" defTabSz="914400" fontAlgn="base">
              <a:spcBef>
                <a:spcPct val="20000"/>
              </a:spcBef>
              <a:spcAft>
                <a:spcPct val="0"/>
              </a:spcAft>
              <a:buClr>
                <a:srgbClr val="C00000"/>
              </a:buClr>
              <a:buFont typeface="Wingdings" panose="05000000000000000000" pitchFamily="2" charset="2"/>
              <a:buChar char="Ø"/>
            </a:pPr>
            <a:r>
              <a:rPr lang="en-US" altLang="en-US" sz="2000" kern="0" dirty="0">
                <a:solidFill>
                  <a:srgbClr val="6F868D"/>
                </a:solidFill>
                <a:latin typeface="Verdana" panose="020B0604030504040204" pitchFamily="34" charset="0"/>
                <a:ea typeface="Verdana" panose="020B0604030504040204" pitchFamily="34" charset="0"/>
                <a:cs typeface="Verdana" panose="020B0604030504040204" pitchFamily="34" charset="0"/>
              </a:rPr>
              <a:t>40% research, which means ...</a:t>
            </a:r>
          </a:p>
          <a:p>
            <a:pPr marL="800100" lvl="1" indent="-342900" defTabSz="914400" fontAlgn="base">
              <a:spcBef>
                <a:spcPct val="20000"/>
              </a:spcBef>
              <a:spcAft>
                <a:spcPct val="0"/>
              </a:spcAft>
              <a:buClr>
                <a:srgbClr val="C00000"/>
              </a:buClr>
              <a:buFont typeface="Wingdings" panose="05000000000000000000" pitchFamily="2" charset="2"/>
              <a:buChar char="Ø"/>
            </a:pPr>
            <a:r>
              <a:rPr lang="en-US" altLang="en-US" sz="2000" kern="0" dirty="0">
                <a:solidFill>
                  <a:srgbClr val="6F868D"/>
                </a:solidFill>
                <a:latin typeface="Verdana" panose="020B0604030504040204" pitchFamily="34" charset="0"/>
                <a:ea typeface="Verdana" panose="020B0604030504040204" pitchFamily="34" charset="0"/>
                <a:cs typeface="Verdana" panose="020B0604030504040204" pitchFamily="34" charset="0"/>
              </a:rPr>
              <a:t>20% service, which means ...</a:t>
            </a:r>
          </a:p>
          <a:p>
            <a:pPr lvl="1" defTabSz="914400" fontAlgn="base">
              <a:spcBef>
                <a:spcPct val="20000"/>
              </a:spcBef>
              <a:spcAft>
                <a:spcPct val="0"/>
              </a:spcAft>
              <a:buClr>
                <a:srgbClr val="C00000"/>
              </a:buClr>
            </a:pPr>
            <a:endParaRPr lang="en-US" altLang="en-US" sz="2000" kern="0" dirty="0">
              <a:solidFill>
                <a:srgbClr val="6F868D"/>
              </a:solidFill>
              <a:latin typeface="Verdana" panose="020B0604030504040204" pitchFamily="34" charset="0"/>
              <a:ea typeface="Verdana" panose="020B0604030504040204" pitchFamily="34" charset="0"/>
              <a:cs typeface="Verdana" panose="020B0604030504040204" pitchFamily="34" charset="0"/>
            </a:endParaRPr>
          </a:p>
          <a:p>
            <a:pPr marL="342900" lvl="0" indent="-342900" defTabSz="914400" fontAlgn="base">
              <a:spcAft>
                <a:spcPts val="800"/>
              </a:spcAft>
              <a:buClr>
                <a:srgbClr val="C00000"/>
              </a:buClr>
              <a:buFont typeface="Arial" panose="020B0604020202020204" pitchFamily="34" charset="0"/>
              <a:buChar char="•"/>
            </a:pPr>
            <a:r>
              <a:rPr lang="en-US" altLang="en-US" sz="2000" b="1" kern="0" dirty="0">
                <a:solidFill>
                  <a:srgbClr val="6F868D"/>
                </a:solidFill>
                <a:latin typeface="Verdana" panose="020B0604030504040204" pitchFamily="34" charset="0"/>
                <a:ea typeface="Verdana" panose="020B0604030504040204" pitchFamily="34" charset="0"/>
                <a:cs typeface="Verdana" panose="020B0604030504040204" pitchFamily="34" charset="0"/>
              </a:rPr>
              <a:t>Describe duties, do not praise achievements.</a:t>
            </a:r>
          </a:p>
          <a:p>
            <a:pPr marL="342900" lvl="0" indent="-342900" defTabSz="914400" fontAlgn="base">
              <a:spcAft>
                <a:spcPts val="800"/>
              </a:spcAft>
              <a:buClr>
                <a:srgbClr val="C00000"/>
              </a:buClr>
              <a:buFont typeface="Arial" panose="020B0604020202020204" pitchFamily="34" charset="0"/>
              <a:buChar char="•"/>
            </a:pPr>
            <a:r>
              <a:rPr lang="en-US" altLang="en-US" sz="2000" b="1" kern="0" dirty="0">
                <a:solidFill>
                  <a:srgbClr val="6F868D"/>
                </a:solidFill>
                <a:latin typeface="Verdana" panose="020B0604030504040204" pitchFamily="34" charset="0"/>
                <a:ea typeface="Verdana" panose="020B0604030504040204" pitchFamily="34" charset="0"/>
                <a:cs typeface="Verdana" panose="020B0604030504040204" pitchFamily="34" charset="0"/>
              </a:rPr>
              <a:t>Use the </a:t>
            </a:r>
            <a:r>
              <a:rPr lang="en-US" altLang="en-US" sz="2000" b="1" kern="0" dirty="0">
                <a:solidFill>
                  <a:srgbClr val="6F868D"/>
                </a:solidFill>
                <a:latin typeface="Verdana" panose="020B0604030504040204" pitchFamily="34" charset="0"/>
                <a:ea typeface="Verdana" panose="020B0604030504040204" pitchFamily="34" charset="0"/>
                <a:cs typeface="Verdana" panose="020B0604030504040204" pitchFamily="34" charset="0"/>
                <a:hlinkClick r:id="rId2"/>
              </a:rPr>
              <a:t>template provided in the dossier</a:t>
            </a:r>
            <a:r>
              <a:rPr lang="en-US" altLang="en-US" sz="2000" b="1" kern="0" dirty="0">
                <a:solidFill>
                  <a:srgbClr val="6F868D"/>
                </a:solidFill>
                <a:latin typeface="Verdana" panose="020B0604030504040204" pitchFamily="34" charset="0"/>
                <a:ea typeface="Verdana" panose="020B0604030504040204" pitchFamily="34" charset="0"/>
                <a:cs typeface="Verdana" panose="020B0604030504040204" pitchFamily="34" charset="0"/>
              </a:rPr>
              <a:t>.</a:t>
            </a:r>
          </a:p>
          <a:p>
            <a:pPr marL="342900" lvl="0" indent="-342900" defTabSz="914400" fontAlgn="base">
              <a:spcAft>
                <a:spcPts val="800"/>
              </a:spcAft>
              <a:buClr>
                <a:srgbClr val="C00000"/>
              </a:buClr>
              <a:buFont typeface="Arial" panose="020B0604020202020204" pitchFamily="34" charset="0"/>
              <a:buChar char="•"/>
            </a:pPr>
            <a:r>
              <a:rPr lang="en-US" altLang="en-US" sz="2000" b="1" kern="0" dirty="0">
                <a:solidFill>
                  <a:srgbClr val="6F868D"/>
                </a:solidFill>
                <a:latin typeface="Verdana" panose="020B0604030504040204" pitchFamily="34" charset="0"/>
                <a:ea typeface="Verdana" panose="020B0604030504040204" pitchFamily="34" charset="0"/>
                <a:cs typeface="Verdana" panose="020B0604030504040204" pitchFamily="34" charset="0"/>
              </a:rPr>
              <a:t>Electronic signatures are acceptable.</a:t>
            </a:r>
            <a:endParaRPr lang="en-US" altLang="en-US" sz="2000" kern="0" dirty="0">
              <a:solidFill>
                <a:srgbClr val="6F868D"/>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76091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228606"/>
            <a:ext cx="7772400" cy="1103313"/>
          </a:xfrm>
        </p:spPr>
        <p:txBody>
          <a:bodyPr>
            <a:normAutofit/>
          </a:bodyPr>
          <a:lstStyle/>
          <a:p>
            <a:r>
              <a:rPr lang="en-US" altLang="en-US" sz="2800" dirty="0">
                <a:solidFill>
                  <a:srgbClr val="002060"/>
                </a:solidFill>
                <a:latin typeface="Verdana" panose="020B0604030504040204" pitchFamily="34" charset="0"/>
                <a:ea typeface="Verdana" panose="020B0604030504040204" pitchFamily="34" charset="0"/>
                <a:cs typeface="Verdana" panose="020B0604030504040204" pitchFamily="34" charset="0"/>
              </a:rPr>
              <a:t>Sections 4 &amp; 5: Documenting and Discussing Your Achievements</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798591" y="1743305"/>
            <a:ext cx="7545800" cy="4384813"/>
          </a:xfrm>
        </p:spPr>
        <p:txBody>
          <a:bodyPr>
            <a:normAutofit/>
          </a:bodyPr>
          <a:lstStyle/>
          <a:p>
            <a:pPr marL="517525" indent="-174625">
              <a:spcBef>
                <a:spcPts val="0"/>
              </a:spcBef>
              <a:spcAft>
                <a:spcPts val="800"/>
              </a:spcAft>
            </a:pPr>
            <a:r>
              <a:rPr lang="en-US" altLang="en-US" b="1" dirty="0">
                <a:latin typeface="Verdana" panose="020B0604030504040204" pitchFamily="34" charset="0"/>
                <a:ea typeface="Verdana" panose="020B0604030504040204" pitchFamily="34" charset="0"/>
                <a:cs typeface="Verdana" panose="020B0604030504040204" pitchFamily="34" charset="0"/>
              </a:rPr>
              <a:t>Follow the required CV format exactly.</a:t>
            </a:r>
          </a:p>
          <a:p>
            <a:pPr marL="517525" indent="-174625">
              <a:spcBef>
                <a:spcPts val="0"/>
              </a:spcBef>
              <a:spcAft>
                <a:spcPts val="800"/>
              </a:spcAft>
            </a:pPr>
            <a:r>
              <a:rPr lang="en-US" altLang="en-US" dirty="0">
                <a:latin typeface="Verdana" panose="020B0604030504040204" pitchFamily="34" charset="0"/>
                <a:ea typeface="Verdana" panose="020B0604030504040204" pitchFamily="34" charset="0"/>
                <a:cs typeface="Verdana" panose="020B0604030504040204" pitchFamily="34" charset="0"/>
              </a:rPr>
              <a:t> Get models for CVs and Candidate Statements.</a:t>
            </a:r>
          </a:p>
          <a:p>
            <a:pPr marL="579438" indent="-236538">
              <a:spcBef>
                <a:spcPts val="0"/>
              </a:spcBef>
              <a:spcAft>
                <a:spcPts val="800"/>
              </a:spcAft>
            </a:pPr>
            <a:r>
              <a:rPr lang="en-US" altLang="en-US" dirty="0">
                <a:latin typeface="Verdana" panose="020B0604030504040204" pitchFamily="34" charset="0"/>
                <a:ea typeface="Verdana" panose="020B0604030504040204" pitchFamily="34" charset="0"/>
                <a:cs typeface="Verdana" panose="020B0604030504040204" pitchFamily="34" charset="0"/>
              </a:rPr>
              <a:t>Keep records of service and teaching contributions.</a:t>
            </a:r>
          </a:p>
          <a:p>
            <a:pPr marL="579438" indent="-236538">
              <a:spcBef>
                <a:spcPts val="0"/>
              </a:spcBef>
              <a:spcAft>
                <a:spcPts val="800"/>
              </a:spcAft>
            </a:pPr>
            <a:r>
              <a:rPr lang="en-US" altLang="en-US" b="1" dirty="0">
                <a:latin typeface="Verdana" panose="020B0604030504040204" pitchFamily="34" charset="0"/>
                <a:ea typeface="Verdana" panose="020B0604030504040204" pitchFamily="34" charset="0"/>
                <a:cs typeface="Verdana" panose="020B0604030504040204" pitchFamily="34" charset="0"/>
              </a:rPr>
              <a:t>Use the Candidate Statement to</a:t>
            </a:r>
          </a:p>
          <a:p>
            <a:pPr marL="1371600" indent="-515938">
              <a:spcBef>
                <a:spcPts val="0"/>
              </a:spcBef>
              <a:spcAft>
                <a:spcPts val="600"/>
              </a:spcAft>
              <a:buFont typeface="Wingdings" pitchFamily="2" charset="2"/>
              <a:buChar char="Ø"/>
            </a:pPr>
            <a:r>
              <a:rPr lang="en-US" altLang="en-US" b="1" dirty="0">
                <a:latin typeface="Verdana" panose="020B0604030504040204" pitchFamily="34" charset="0"/>
                <a:ea typeface="Verdana" panose="020B0604030504040204" pitchFamily="34" charset="0"/>
                <a:cs typeface="Verdana" panose="020B0604030504040204" pitchFamily="34" charset="0"/>
              </a:rPr>
              <a:t>Characterize your research and teaching </a:t>
            </a:r>
            <a:r>
              <a:rPr lang="en-US" altLang="en-US" dirty="0">
                <a:latin typeface="Verdana" panose="020B0604030504040204" pitchFamily="34" charset="0"/>
                <a:ea typeface="Verdana" panose="020B0604030504040204" pitchFamily="34" charset="0"/>
                <a:cs typeface="Verdana" panose="020B0604030504040204" pitchFamily="34" charset="0"/>
              </a:rPr>
              <a:t>goals, methods, and results;</a:t>
            </a:r>
          </a:p>
          <a:p>
            <a:pPr marL="1371600" indent="-515938">
              <a:spcBef>
                <a:spcPts val="0"/>
              </a:spcBef>
              <a:spcAft>
                <a:spcPts val="600"/>
              </a:spcAft>
              <a:buFont typeface="Wingdings" pitchFamily="2" charset="2"/>
              <a:buChar char="Ø"/>
            </a:pPr>
            <a:r>
              <a:rPr lang="en-US" altLang="en-US" b="1" dirty="0">
                <a:latin typeface="Verdana" panose="020B0604030504040204" pitchFamily="34" charset="0"/>
                <a:ea typeface="Verdana" panose="020B0604030504040204" pitchFamily="34" charset="0"/>
                <a:cs typeface="Verdana" panose="020B0604030504040204" pitchFamily="34" charset="0"/>
              </a:rPr>
              <a:t>Connect </a:t>
            </a:r>
            <a:r>
              <a:rPr lang="en-US" altLang="en-US" dirty="0">
                <a:latin typeface="Verdana" panose="020B0604030504040204" pitchFamily="34" charset="0"/>
                <a:ea typeface="Verdana" panose="020B0604030504040204" pitchFamily="34" charset="0"/>
                <a:cs typeface="Verdana" panose="020B0604030504040204" pitchFamily="34" charset="0"/>
              </a:rPr>
              <a:t>with teaching and service dossiers; and</a:t>
            </a:r>
          </a:p>
          <a:p>
            <a:pPr marL="1371600" indent="-515938">
              <a:spcBef>
                <a:spcPts val="0"/>
              </a:spcBef>
              <a:spcAft>
                <a:spcPts val="600"/>
              </a:spcAft>
              <a:buFont typeface="Wingdings" pitchFamily="2" charset="2"/>
              <a:buChar char="Ø"/>
            </a:pPr>
            <a:r>
              <a:rPr lang="en-US" altLang="en-US" b="1" dirty="0">
                <a:latin typeface="Verdana" panose="020B0604030504040204" pitchFamily="34" charset="0"/>
                <a:ea typeface="Verdana" panose="020B0604030504040204" pitchFamily="34" charset="0"/>
                <a:cs typeface="Verdana" panose="020B0604030504040204" pitchFamily="34" charset="0"/>
              </a:rPr>
              <a:t>Thereby demonstrate the impact of your work</a:t>
            </a:r>
            <a:r>
              <a:rPr lang="en-US" altLang="en-US" dirty="0">
                <a:latin typeface="Verdana" panose="020B0604030504040204" pitchFamily="34" charset="0"/>
                <a:ea typeface="Verdana" panose="020B0604030504040204" pitchFamily="34" charset="0"/>
                <a:cs typeface="Verdana" panose="020B0604030504040204" pitchFamily="34" charset="0"/>
              </a:rPr>
              <a:t>.</a:t>
            </a:r>
          </a:p>
        </p:txBody>
      </p:sp>
    </p:spTree>
    <p:extLst>
      <p:ext uri="{BB962C8B-B14F-4D97-AF65-F5344CB8AC3E}">
        <p14:creationId xmlns:p14="http://schemas.microsoft.com/office/powerpoint/2010/main" val="2960374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195944"/>
            <a:ext cx="7772400" cy="1103313"/>
          </a:xfrm>
        </p:spPr>
        <p:txBody>
          <a:bodyPr>
            <a:normAutofit/>
          </a:bodyPr>
          <a:lstStyle/>
          <a:p>
            <a:r>
              <a:rPr lang="en-US" altLang="en-US" sz="2800" dirty="0">
                <a:solidFill>
                  <a:srgbClr val="002060"/>
                </a:solidFill>
                <a:latin typeface="Verdana" panose="020B0604030504040204" pitchFamily="34" charset="0"/>
                <a:ea typeface="Verdana" panose="020B0604030504040204" pitchFamily="34" charset="0"/>
                <a:cs typeface="Verdana" panose="020B0604030504040204" pitchFamily="34" charset="0"/>
              </a:rPr>
              <a:t>Using Your Candidate Statement to Represent Your Teaching</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849086" y="2622890"/>
            <a:ext cx="3599264" cy="3810567"/>
          </a:xfrm>
        </p:spPr>
        <p:txBody>
          <a:bodyPr>
            <a:normAutofit lnSpcReduction="10000"/>
          </a:bodyPr>
          <a:lstStyle/>
          <a:p>
            <a:pPr>
              <a:spcBef>
                <a:spcPts val="0"/>
              </a:spcBef>
            </a:pPr>
            <a:r>
              <a:rPr lang="en-US" sz="2800" b="1" dirty="0"/>
              <a:t>Goals:</a:t>
            </a:r>
            <a:endParaRPr lang="en-US" sz="2000" dirty="0"/>
          </a:p>
          <a:p>
            <a:pPr lvl="1" indent="-514350">
              <a:spcBef>
                <a:spcPts val="0"/>
              </a:spcBef>
              <a:buFont typeface="Wingdings" pitchFamily="2" charset="2"/>
              <a:buChar char="Ø"/>
            </a:pPr>
            <a:r>
              <a:rPr lang="en-US" sz="2000" dirty="0"/>
              <a:t>Learning Outcomes</a:t>
            </a:r>
          </a:p>
          <a:p>
            <a:pPr lvl="1" indent="-514350">
              <a:spcBef>
                <a:spcPts val="0"/>
              </a:spcBef>
              <a:buFont typeface="Wingdings" pitchFamily="2" charset="2"/>
              <a:buChar char="Ø"/>
            </a:pPr>
            <a:r>
              <a:rPr lang="en-US" sz="2000" dirty="0"/>
              <a:t>Student Engagement</a:t>
            </a:r>
          </a:p>
          <a:p>
            <a:pPr lvl="1">
              <a:spcBef>
                <a:spcPts val="0"/>
              </a:spcBef>
              <a:buFont typeface="Wingdings" pitchFamily="2" charset="2"/>
              <a:buChar char="Ø"/>
            </a:pPr>
            <a:r>
              <a:rPr lang="en-US" sz="2000" dirty="0"/>
              <a:t>Interpersonal dynamics</a:t>
            </a:r>
          </a:p>
          <a:p>
            <a:pPr marL="457200" lvl="1" indent="0">
              <a:spcBef>
                <a:spcPts val="0"/>
              </a:spcBef>
              <a:buNone/>
            </a:pPr>
            <a:endParaRPr lang="en-US" sz="1400" dirty="0"/>
          </a:p>
          <a:p>
            <a:pPr>
              <a:spcBef>
                <a:spcPts val="0"/>
              </a:spcBef>
            </a:pPr>
            <a:r>
              <a:rPr lang="en-US" sz="2800" b="1" dirty="0"/>
              <a:t>Methods:</a:t>
            </a:r>
          </a:p>
          <a:p>
            <a:pPr lvl="1">
              <a:spcBef>
                <a:spcPts val="0"/>
              </a:spcBef>
              <a:buFont typeface="Wingdings" pitchFamily="2" charset="2"/>
              <a:buChar char="Ø"/>
            </a:pPr>
            <a:r>
              <a:rPr lang="en-US" sz="2000" dirty="0"/>
              <a:t>Curricular design </a:t>
            </a:r>
          </a:p>
          <a:p>
            <a:pPr lvl="1">
              <a:spcBef>
                <a:spcPts val="0"/>
              </a:spcBef>
              <a:buFont typeface="Wingdings" pitchFamily="2" charset="2"/>
              <a:buChar char="Ø"/>
            </a:pPr>
            <a:r>
              <a:rPr lang="en-US" sz="2000" dirty="0"/>
              <a:t>Modes of instruction</a:t>
            </a:r>
          </a:p>
          <a:p>
            <a:pPr lvl="1">
              <a:spcBef>
                <a:spcPts val="0"/>
              </a:spcBef>
              <a:buFont typeface="Wingdings" pitchFamily="2" charset="2"/>
              <a:buChar char="Ø"/>
            </a:pPr>
            <a:r>
              <a:rPr lang="en-US" sz="2000" dirty="0"/>
              <a:t>Context</a:t>
            </a:r>
          </a:p>
          <a:p>
            <a:pPr lvl="1">
              <a:spcBef>
                <a:spcPts val="0"/>
              </a:spcBef>
              <a:buFont typeface="Wingdings" pitchFamily="2" charset="2"/>
              <a:buChar char="Ø"/>
            </a:pPr>
            <a:r>
              <a:rPr lang="en-US" sz="2000" dirty="0"/>
              <a:t>Management</a:t>
            </a:r>
          </a:p>
          <a:p>
            <a:endParaRPr lang="en-US" dirty="0"/>
          </a:p>
        </p:txBody>
      </p:sp>
      <p:sp>
        <p:nvSpPr>
          <p:cNvPr id="5" name="TextBox 4"/>
          <p:cNvSpPr txBox="1"/>
          <p:nvPr/>
        </p:nvSpPr>
        <p:spPr>
          <a:xfrm>
            <a:off x="685291" y="1299257"/>
            <a:ext cx="7347857" cy="1015663"/>
          </a:xfrm>
          <a:prstGeom prst="rect">
            <a:avLst/>
          </a:prstGeom>
          <a:noFill/>
        </p:spPr>
        <p:txBody>
          <a:bodyPr wrap="square" rtlCol="0">
            <a:spAutoFit/>
          </a:bodyPr>
          <a:lstStyle/>
          <a:p>
            <a:pPr algn="r"/>
            <a:r>
              <a:rPr lang="en-US" altLang="en-US" sz="2000" b="1" dirty="0">
                <a:solidFill>
                  <a:srgbClr val="6F868D"/>
                </a:solidFill>
                <a:latin typeface="Verdana" panose="020B0604030504040204" pitchFamily="34" charset="0"/>
                <a:ea typeface="Verdana" panose="020B0604030504040204" pitchFamily="34" charset="0"/>
                <a:cs typeface="Verdana" panose="020B0604030504040204" pitchFamily="34" charset="0"/>
              </a:rPr>
              <a:t>What do you teach, and who are your students?</a:t>
            </a:r>
          </a:p>
          <a:p>
            <a:pPr algn="r"/>
            <a:r>
              <a:rPr lang="en-US" altLang="en-US" sz="2000" b="1" dirty="0">
                <a:solidFill>
                  <a:srgbClr val="6F868D"/>
                </a:solidFill>
                <a:latin typeface="Verdana" panose="020B0604030504040204" pitchFamily="34" charset="0"/>
                <a:ea typeface="Verdana" panose="020B0604030504040204" pitchFamily="34" charset="0"/>
                <a:cs typeface="Verdana" panose="020B0604030504040204" pitchFamily="34" charset="0"/>
              </a:rPr>
              <a:t>How do you use active learning strategies? </a:t>
            </a:r>
          </a:p>
          <a:p>
            <a:pPr algn="r"/>
            <a:r>
              <a:rPr lang="en-US" altLang="en-US" sz="2000" b="1" dirty="0">
                <a:solidFill>
                  <a:srgbClr val="6F868D"/>
                </a:solidFill>
                <a:latin typeface="Verdana" panose="020B0604030504040204" pitchFamily="34" charset="0"/>
                <a:ea typeface="Verdana" panose="020B0604030504040204" pitchFamily="34" charset="0"/>
                <a:cs typeface="Verdana" panose="020B0604030504040204" pitchFamily="34" charset="0"/>
              </a:rPr>
              <a:t>How do you assess their progress?</a:t>
            </a:r>
          </a:p>
        </p:txBody>
      </p:sp>
      <p:sp>
        <p:nvSpPr>
          <p:cNvPr id="6" name="Content Placeholder 2"/>
          <p:cNvSpPr>
            <a:spLocks noGrp="1"/>
          </p:cNvSpPr>
          <p:nvPr>
            <p:ph idx="1"/>
          </p:nvPr>
        </p:nvSpPr>
        <p:spPr>
          <a:xfrm>
            <a:off x="4571491" y="2960630"/>
            <a:ext cx="3428491" cy="3135086"/>
          </a:xfrm>
        </p:spPr>
        <p:txBody>
          <a:bodyPr>
            <a:normAutofit fontScale="85000" lnSpcReduction="10000"/>
          </a:bodyPr>
          <a:lstStyle/>
          <a:p>
            <a:pPr lvl="0" fontAlgn="base">
              <a:spcBef>
                <a:spcPts val="0"/>
              </a:spcBef>
              <a:spcAft>
                <a:spcPct val="0"/>
              </a:spcAft>
              <a:buFontTx/>
              <a:buChar char="•"/>
              <a:defRPr/>
            </a:pPr>
            <a:r>
              <a:rPr lang="en-US" sz="2800" b="1" dirty="0"/>
              <a:t>Assessment and Impact:</a:t>
            </a:r>
          </a:p>
          <a:p>
            <a:pPr marL="800100" lvl="1" indent="-342900" fontAlgn="base">
              <a:spcBef>
                <a:spcPts val="0"/>
              </a:spcBef>
              <a:spcAft>
                <a:spcPct val="0"/>
              </a:spcAft>
              <a:buFont typeface="Wingdings" pitchFamily="2" charset="2"/>
              <a:buChar char="Ø"/>
              <a:defRPr/>
            </a:pPr>
            <a:r>
              <a:rPr lang="en-US" sz="2400" dirty="0"/>
              <a:t>In-class student feedback</a:t>
            </a:r>
          </a:p>
          <a:p>
            <a:pPr marL="800100" lvl="1" indent="-342900" fontAlgn="base">
              <a:spcBef>
                <a:spcPts val="0"/>
              </a:spcBef>
              <a:spcAft>
                <a:spcPct val="0"/>
              </a:spcAft>
              <a:buFont typeface="Wingdings" pitchFamily="2" charset="2"/>
              <a:buChar char="Ø"/>
              <a:defRPr/>
            </a:pPr>
            <a:r>
              <a:rPr lang="en-US" sz="2400" dirty="0"/>
              <a:t>Peer assessments</a:t>
            </a:r>
          </a:p>
          <a:p>
            <a:pPr marL="800100" lvl="1" indent="-342900" fontAlgn="base">
              <a:spcBef>
                <a:spcPts val="0"/>
              </a:spcBef>
              <a:spcAft>
                <a:spcPct val="0"/>
              </a:spcAft>
              <a:buFont typeface="Wingdings" pitchFamily="2" charset="2"/>
              <a:buChar char="Ø"/>
              <a:defRPr/>
            </a:pPr>
            <a:r>
              <a:rPr lang="en-US" sz="2400" dirty="0"/>
              <a:t>TCE reports</a:t>
            </a:r>
          </a:p>
          <a:p>
            <a:pPr marL="800100" lvl="1" indent="-342900" fontAlgn="base">
              <a:spcBef>
                <a:spcPts val="0"/>
              </a:spcBef>
              <a:spcAft>
                <a:spcPct val="0"/>
              </a:spcAft>
              <a:buFont typeface="Wingdings" pitchFamily="2" charset="2"/>
              <a:buChar char="Ø"/>
              <a:defRPr/>
            </a:pPr>
            <a:r>
              <a:rPr lang="en-US" sz="2400" dirty="0"/>
              <a:t>Letters from students</a:t>
            </a:r>
          </a:p>
          <a:p>
            <a:pPr marL="800100" lvl="1" indent="-342900" fontAlgn="base">
              <a:spcBef>
                <a:spcPts val="0"/>
              </a:spcBef>
              <a:spcAft>
                <a:spcPct val="0"/>
              </a:spcAft>
              <a:buFont typeface="Wingdings" pitchFamily="2" charset="2"/>
              <a:buChar char="Ø"/>
              <a:defRPr/>
            </a:pPr>
            <a:r>
              <a:rPr lang="en-US" sz="2400" dirty="0"/>
              <a:t>Broader contributions</a:t>
            </a:r>
          </a:p>
          <a:p>
            <a:endParaRPr lang="en-US" dirty="0"/>
          </a:p>
        </p:txBody>
      </p:sp>
    </p:spTree>
    <p:extLst>
      <p:ext uri="{BB962C8B-B14F-4D97-AF65-F5344CB8AC3E}">
        <p14:creationId xmlns:p14="http://schemas.microsoft.com/office/powerpoint/2010/main" val="815593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109184"/>
            <a:ext cx="7772400" cy="1103313"/>
          </a:xfrm>
        </p:spPr>
        <p:txBody>
          <a:bodyPr/>
          <a:lstStyle/>
          <a:p>
            <a:r>
              <a:rPr lang="en-US" altLang="en-US" sz="2800" dirty="0">
                <a:solidFill>
                  <a:srgbClr val="002060"/>
                </a:solidFill>
                <a:latin typeface="Verdana" panose="020B0604030504040204" pitchFamily="34" charset="0"/>
                <a:ea typeface="Verdana" panose="020B0604030504040204" pitchFamily="34" charset="0"/>
                <a:cs typeface="Verdana" panose="020B0604030504040204" pitchFamily="34" charset="0"/>
              </a:rPr>
              <a:t>Section 6: The Teaching Portfolio</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685291" y="1212497"/>
            <a:ext cx="7772400" cy="5044612"/>
          </a:xfrm>
        </p:spPr>
        <p:txBody>
          <a:bodyPr>
            <a:normAutofit/>
          </a:bodyPr>
          <a:lstStyle/>
          <a:p>
            <a:r>
              <a:rPr lang="en-US" altLang="en-US" sz="2800" dirty="0">
                <a:latin typeface="Calibri" pitchFamily="34" charset="0"/>
              </a:rPr>
              <a:t>The Candidate Statement sets up the Portfolio.</a:t>
            </a:r>
          </a:p>
          <a:p>
            <a:r>
              <a:rPr lang="en-US" altLang="en-US" sz="2800" b="1" dirty="0">
                <a:latin typeface="Calibri" pitchFamily="34" charset="0"/>
              </a:rPr>
              <a:t>Instructional materials </a:t>
            </a:r>
            <a:r>
              <a:rPr lang="en-US" altLang="en-US" sz="2800" dirty="0">
                <a:latin typeface="Calibri" pitchFamily="34" charset="0"/>
              </a:rPr>
              <a:t>(such as syllabi, slide presentations, class assignments and curricular reports) </a:t>
            </a:r>
            <a:r>
              <a:rPr lang="en-US" altLang="en-US" sz="2800" b="1" dirty="0">
                <a:latin typeface="Calibri" pitchFamily="34" charset="0"/>
              </a:rPr>
              <a:t>stay at the department-level of the review</a:t>
            </a:r>
            <a:r>
              <a:rPr lang="en-US" altLang="en-US" sz="2800" dirty="0">
                <a:latin typeface="Calibri" pitchFamily="34" charset="0"/>
              </a:rPr>
              <a:t>.</a:t>
            </a:r>
          </a:p>
          <a:p>
            <a:r>
              <a:rPr lang="en-US" altLang="en-US" sz="2800" dirty="0">
                <a:latin typeface="Calibri" pitchFamily="34" charset="0"/>
              </a:rPr>
              <a:t>List all courses taught in period in rank.</a:t>
            </a:r>
          </a:p>
          <a:p>
            <a:r>
              <a:rPr lang="en-US" altLang="en-US" sz="2800" dirty="0">
                <a:latin typeface="Calibri" pitchFamily="34" charset="0"/>
              </a:rPr>
              <a:t>List the funded and pending awards and grants.</a:t>
            </a:r>
            <a:endParaRPr lang="en-US" altLang="en-US" sz="2800" b="1" dirty="0">
              <a:solidFill>
                <a:srgbClr val="FF0000"/>
              </a:solidFill>
              <a:latin typeface="Calibri" pitchFamily="34" charset="0"/>
            </a:endParaRPr>
          </a:p>
          <a:p>
            <a:r>
              <a:rPr lang="en-US" altLang="en-US" sz="2800" dirty="0">
                <a:latin typeface="Calibri" pitchFamily="34" charset="0"/>
              </a:rPr>
              <a:t>Document advising and mentoring.</a:t>
            </a:r>
          </a:p>
          <a:p>
            <a:r>
              <a:rPr lang="en-US" altLang="en-US" sz="2800" dirty="0">
                <a:latin typeface="Calibri" pitchFamily="34" charset="0"/>
              </a:rPr>
              <a:t>Describe development activities.</a:t>
            </a:r>
          </a:p>
        </p:txBody>
      </p:sp>
    </p:spTree>
    <p:extLst>
      <p:ext uri="{BB962C8B-B14F-4D97-AF65-F5344CB8AC3E}">
        <p14:creationId xmlns:p14="http://schemas.microsoft.com/office/powerpoint/2010/main" val="2592891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2247207"/>
            <a:ext cx="7772400" cy="1117827"/>
          </a:xfrm>
        </p:spPr>
        <p:txBody>
          <a:bodyPr>
            <a:noAutofit/>
          </a:bodyPr>
          <a:lstStyle/>
          <a:p>
            <a:r>
              <a:rPr lang="en-US" sz="3600" dirty="0"/>
              <a:t>Evaluation of Teaching &amp;</a:t>
            </a:r>
            <a:br>
              <a:rPr lang="en-US" sz="3600" dirty="0"/>
            </a:br>
            <a:r>
              <a:rPr lang="en-US" sz="3600" dirty="0"/>
              <a:t>TCE Reports</a:t>
            </a:r>
          </a:p>
        </p:txBody>
      </p:sp>
      <p:sp>
        <p:nvSpPr>
          <p:cNvPr id="7" name="Content Placeholder 6"/>
          <p:cNvSpPr>
            <a:spLocks noGrp="1"/>
          </p:cNvSpPr>
          <p:nvPr>
            <p:ph idx="1"/>
          </p:nvPr>
        </p:nvSpPr>
        <p:spPr>
          <a:xfrm>
            <a:off x="685291" y="3029803"/>
            <a:ext cx="7772400" cy="1220079"/>
          </a:xfrm>
        </p:spPr>
        <p:txBody>
          <a:bodyPr>
            <a:noAutofit/>
          </a:bodyPr>
          <a:lstStyle/>
          <a:p>
            <a:pPr marL="0" lvl="0" indent="0" algn="ctr">
              <a:spcBef>
                <a:spcPts val="0"/>
              </a:spcBef>
              <a:buNone/>
            </a:pPr>
            <a:endParaRPr lang="en-US" dirty="0"/>
          </a:p>
          <a:p>
            <a:pPr marL="0" lvl="0" indent="0" algn="ctr">
              <a:spcBef>
                <a:spcPts val="0"/>
              </a:spcBef>
              <a:buNone/>
            </a:pPr>
            <a:endParaRPr lang="en-US" sz="1200" dirty="0"/>
          </a:p>
          <a:p>
            <a:pPr marL="0" lvl="0" indent="0" algn="ctr">
              <a:spcBef>
                <a:spcPts val="0"/>
              </a:spcBef>
              <a:buNone/>
            </a:pPr>
            <a:r>
              <a:rPr lang="en-US" sz="2400" b="1" dirty="0">
                <a:latin typeface="Verdana" panose="020B0604030504040204" pitchFamily="34" charset="0"/>
                <a:ea typeface="Verdana" panose="020B0604030504040204" pitchFamily="34" charset="0"/>
                <a:cs typeface="Verdana" panose="020B0604030504040204" pitchFamily="34" charset="0"/>
              </a:rPr>
              <a:t>Office of Instruction and Assessment</a:t>
            </a:r>
            <a:endParaRPr lang="en-US" sz="1200" b="1" dirty="0"/>
          </a:p>
        </p:txBody>
      </p:sp>
    </p:spTree>
    <p:extLst>
      <p:ext uri="{BB962C8B-B14F-4D97-AF65-F5344CB8AC3E}">
        <p14:creationId xmlns:p14="http://schemas.microsoft.com/office/powerpoint/2010/main" val="1344747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330" y="204717"/>
            <a:ext cx="8641080" cy="1103313"/>
          </a:xfrm>
        </p:spPr>
        <p:txBody>
          <a:bodyPr>
            <a:normAutofit fontScale="90000"/>
          </a:bodyPr>
          <a:lstStyle/>
          <a:p>
            <a:r>
              <a:rPr lang="en-US" altLang="en-US" sz="2800" dirty="0">
                <a:solidFill>
                  <a:srgbClr val="002060"/>
                </a:solidFill>
                <a:latin typeface="Verdana" panose="020B0604030504040204" pitchFamily="34" charset="0"/>
                <a:ea typeface="Verdana" panose="020B0604030504040204" pitchFamily="34" charset="0"/>
                <a:cs typeface="Verdana" panose="020B0604030504040204" pitchFamily="34" charset="0"/>
              </a:rPr>
              <a:t>Section 7: Evaluating Teaching &amp; TCE Reports </a:t>
            </a:r>
            <a:r>
              <a:rPr lang="en-US" altLang="en-US" sz="2800" dirty="0">
                <a:solidFill>
                  <a:srgbClr val="C8D9D8"/>
                </a:solidFill>
                <a:latin typeface="Verdana" panose="020B0604030504040204" pitchFamily="34" charset="0"/>
                <a:ea typeface="Verdana" panose="020B0604030504040204" pitchFamily="34" charset="0"/>
                <a:cs typeface="Verdana" panose="020B0604030504040204" pitchFamily="34" charset="0"/>
              </a:rPr>
              <a:t>Recommendation for Provost Award</a:t>
            </a:r>
            <a:endParaRPr lang="en-US" sz="2800" dirty="0">
              <a:solidFill>
                <a:srgbClr val="C8D9D8"/>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679269" y="1499383"/>
            <a:ext cx="7772400" cy="4856035"/>
          </a:xfrm>
        </p:spPr>
        <p:txBody>
          <a:bodyPr>
            <a:noAutofit/>
          </a:bodyPr>
          <a:lstStyle/>
          <a:p>
            <a:pPr>
              <a:spcBef>
                <a:spcPts val="0"/>
              </a:spcBef>
              <a:spcAft>
                <a:spcPts val="400"/>
              </a:spcAft>
            </a:pPr>
            <a:r>
              <a:rPr lang="en-US" altLang="en-US" b="1" dirty="0">
                <a:latin typeface="Verdana" panose="020B0604030504040204" pitchFamily="34" charset="0"/>
                <a:ea typeface="Verdana" panose="020B0604030504040204" pitchFamily="34" charset="0"/>
                <a:cs typeface="Verdana" panose="020B0604030504040204" pitchFamily="34" charset="0"/>
              </a:rPr>
              <a:t>A memo with a peer review of the teaching is required,</a:t>
            </a:r>
            <a:r>
              <a:rPr lang="en-US" altLang="en-US" dirty="0">
                <a:latin typeface="Verdana" panose="020B0604030504040204" pitchFamily="34" charset="0"/>
                <a:ea typeface="Verdana" panose="020B0604030504040204" pitchFamily="34" charset="0"/>
                <a:cs typeface="Verdana" panose="020B0604030504040204" pitchFamily="34" charset="0"/>
              </a:rPr>
              <a:t> in addition to the general department letter</a:t>
            </a:r>
            <a:r>
              <a:rPr lang="en-US" altLang="en-US" b="1" dirty="0">
                <a:latin typeface="Verdana" panose="020B0604030504040204" pitchFamily="34" charset="0"/>
                <a:ea typeface="Verdana" panose="020B0604030504040204" pitchFamily="34" charset="0"/>
                <a:cs typeface="Verdana" panose="020B0604030504040204" pitchFamily="34" charset="0"/>
              </a:rPr>
              <a:t>.  </a:t>
            </a:r>
            <a:r>
              <a:rPr lang="en-US" altLang="en-US" dirty="0">
                <a:latin typeface="Verdana" panose="020B0604030504040204" pitchFamily="34" charset="0"/>
                <a:ea typeface="Verdana" panose="020B0604030504040204" pitchFamily="34" charset="0"/>
                <a:cs typeface="Verdana" panose="020B0604030504040204" pitchFamily="34" charset="0"/>
              </a:rPr>
              <a:t>This memo includes:</a:t>
            </a:r>
          </a:p>
          <a:p>
            <a:pPr marL="914400" indent="-457200">
              <a:spcBef>
                <a:spcPts val="0"/>
              </a:spcBef>
              <a:spcAft>
                <a:spcPts val="400"/>
              </a:spcAft>
              <a:buFont typeface="Wingdings" panose="05000000000000000000" pitchFamily="2" charset="2"/>
              <a:buChar char="Ø"/>
            </a:pPr>
            <a:r>
              <a:rPr lang="en-US" altLang="en-US" sz="1600" dirty="0">
                <a:latin typeface="Verdana" panose="020B0604030504040204" pitchFamily="34" charset="0"/>
                <a:ea typeface="Verdana" panose="020B0604030504040204" pitchFamily="34" charset="0"/>
                <a:cs typeface="Verdana" panose="020B0604030504040204" pitchFamily="34" charset="0"/>
              </a:rPr>
              <a:t>a summary of teaching observation(s),</a:t>
            </a:r>
          </a:p>
          <a:p>
            <a:pPr marL="914400" indent="-457200">
              <a:spcBef>
                <a:spcPts val="0"/>
              </a:spcBef>
              <a:spcAft>
                <a:spcPts val="400"/>
              </a:spcAft>
              <a:buFont typeface="Wingdings" panose="05000000000000000000" pitchFamily="2" charset="2"/>
              <a:buChar char="Ø"/>
            </a:pPr>
            <a:r>
              <a:rPr lang="en-US" altLang="en-US" sz="1600" dirty="0">
                <a:latin typeface="Verdana" panose="020B0604030504040204" pitchFamily="34" charset="0"/>
                <a:ea typeface="Verdana" panose="020B0604030504040204" pitchFamily="34" charset="0"/>
                <a:cs typeface="Verdana" panose="020B0604030504040204" pitchFamily="34" charset="0"/>
              </a:rPr>
              <a:t>a review of student evaluations and TCE scores with a discussion of comparison to faculty, and</a:t>
            </a:r>
          </a:p>
          <a:p>
            <a:pPr marL="914400" indent="-457200">
              <a:spcBef>
                <a:spcPts val="0"/>
              </a:spcBef>
              <a:spcAft>
                <a:spcPts val="400"/>
              </a:spcAft>
              <a:buFont typeface="Wingdings" panose="05000000000000000000" pitchFamily="2" charset="2"/>
              <a:buChar char="Ø"/>
            </a:pPr>
            <a:r>
              <a:rPr lang="en-US" altLang="en-US" sz="1600" dirty="0">
                <a:latin typeface="Verdana" panose="020B0604030504040204" pitchFamily="34" charset="0"/>
                <a:ea typeface="Verdana" panose="020B0604030504040204" pitchFamily="34" charset="0"/>
                <a:cs typeface="Verdana" panose="020B0604030504040204" pitchFamily="34" charset="0"/>
              </a:rPr>
              <a:t>an assessment of the Teaching Portfolio (section 6)</a:t>
            </a:r>
          </a:p>
          <a:p>
            <a:pPr>
              <a:spcBef>
                <a:spcPts val="0"/>
              </a:spcBef>
              <a:spcAft>
                <a:spcPts val="800"/>
              </a:spcAft>
            </a:pPr>
            <a:r>
              <a:rPr lang="en-US" altLang="en-US" b="1" dirty="0">
                <a:latin typeface="Verdana" panose="020B0604030504040204" pitchFamily="34" charset="0"/>
                <a:ea typeface="Verdana" panose="020B0604030504040204" pitchFamily="34" charset="0"/>
                <a:cs typeface="Verdana" panose="020B0604030504040204" pitchFamily="34" charset="0"/>
              </a:rPr>
              <a:t>Use </a:t>
            </a:r>
            <a:r>
              <a:rPr lang="en-US" altLang="en-US" b="1" dirty="0">
                <a:latin typeface="Verdana" panose="020B0604030504040204" pitchFamily="34" charset="0"/>
                <a:ea typeface="Verdana" panose="020B0604030504040204" pitchFamily="34" charset="0"/>
                <a:cs typeface="Verdana" panose="020B0604030504040204" pitchFamily="34" charset="0"/>
                <a:hlinkClick r:id="rId2"/>
              </a:rPr>
              <a:t>Peer Review of Teaching Protocol</a:t>
            </a:r>
            <a:r>
              <a:rPr lang="en-US" altLang="en-US" b="1" dirty="0">
                <a:latin typeface="Verdana" panose="020B0604030504040204" pitchFamily="34" charset="0"/>
                <a:ea typeface="Verdana" panose="020B0604030504040204" pitchFamily="34" charset="0"/>
                <a:cs typeface="Verdana" panose="020B0604030504040204" pitchFamily="34" charset="0"/>
              </a:rPr>
              <a:t> </a:t>
            </a:r>
            <a:r>
              <a:rPr lang="en-US" altLang="en-US" dirty="0">
                <a:latin typeface="Verdana" panose="020B0604030504040204" pitchFamily="34" charset="0"/>
                <a:ea typeface="Verdana" panose="020B0604030504040204" pitchFamily="34" charset="0"/>
                <a:cs typeface="Verdana" panose="020B0604030504040204" pitchFamily="34" charset="0"/>
              </a:rPr>
              <a:t>to conduct </a:t>
            </a:r>
            <a:r>
              <a:rPr lang="en-US" altLang="en-US" b="1" dirty="0">
                <a:latin typeface="Verdana" panose="020B0604030504040204" pitchFamily="34" charset="0"/>
                <a:ea typeface="Verdana" panose="020B0604030504040204" pitchFamily="34" charset="0"/>
                <a:cs typeface="Verdana" panose="020B0604030504040204" pitchFamily="34" charset="0"/>
              </a:rPr>
              <a:t>at least one</a:t>
            </a:r>
            <a:r>
              <a:rPr lang="en-US" altLang="en-US" dirty="0">
                <a:latin typeface="Verdana" panose="020B0604030504040204" pitchFamily="34" charset="0"/>
                <a:ea typeface="Verdana" panose="020B0604030504040204" pitchFamily="34" charset="0"/>
                <a:cs typeface="Verdana" panose="020B0604030504040204" pitchFamily="34" charset="0"/>
              </a:rPr>
              <a:t> (within 1 year) </a:t>
            </a:r>
            <a:r>
              <a:rPr lang="en-US" altLang="en-US" b="1" dirty="0">
                <a:latin typeface="Verdana" panose="020B0604030504040204" pitchFamily="34" charset="0"/>
                <a:ea typeface="Verdana" panose="020B0604030504040204" pitchFamily="34" charset="0"/>
                <a:cs typeface="Verdana" panose="020B0604030504040204" pitchFamily="34" charset="0"/>
              </a:rPr>
              <a:t>teaching observation</a:t>
            </a:r>
            <a:r>
              <a:rPr lang="en-US" altLang="en-US" dirty="0">
                <a:latin typeface="Verdana" panose="020B0604030504040204" pitchFamily="34" charset="0"/>
                <a:ea typeface="Verdana" panose="020B0604030504040204" pitchFamily="34" charset="0"/>
                <a:cs typeface="Verdana" panose="020B0604030504040204" pitchFamily="34" charset="0"/>
              </a:rPr>
              <a:t>.</a:t>
            </a:r>
            <a:endParaRPr lang="en-US" altLang="en-US" sz="1800" dirty="0">
              <a:latin typeface="Verdana" panose="020B0604030504040204" pitchFamily="34" charset="0"/>
              <a:ea typeface="Verdana" panose="020B0604030504040204" pitchFamily="34" charset="0"/>
              <a:cs typeface="Verdana" panose="020B0604030504040204" pitchFamily="34" charset="0"/>
            </a:endParaRPr>
          </a:p>
          <a:p>
            <a:pPr>
              <a:spcBef>
                <a:spcPts val="0"/>
              </a:spcBef>
              <a:spcAft>
                <a:spcPts val="800"/>
              </a:spcAft>
            </a:pPr>
            <a:r>
              <a:rPr lang="en-US" altLang="en-US" b="1" dirty="0">
                <a:latin typeface="Verdana" panose="020B0604030504040204" pitchFamily="34" charset="0"/>
                <a:ea typeface="Verdana" panose="020B0604030504040204" pitchFamily="34" charset="0"/>
                <a:cs typeface="Verdana" panose="020B0604030504040204" pitchFamily="34" charset="0"/>
              </a:rPr>
              <a:t>Summarize TCE reports</a:t>
            </a:r>
            <a:r>
              <a:rPr lang="en-US" altLang="en-US" dirty="0">
                <a:latin typeface="Verdana" panose="020B0604030504040204" pitchFamily="34" charset="0"/>
                <a:ea typeface="Verdana" panose="020B0604030504040204" pitchFamily="34" charset="0"/>
                <a:cs typeface="Verdana" panose="020B0604030504040204" pitchFamily="34" charset="0"/>
              </a:rPr>
              <a:t> and </a:t>
            </a:r>
            <a:r>
              <a:rPr lang="en-US" altLang="en-US" b="1" dirty="0">
                <a:latin typeface="Verdana" panose="020B0604030504040204" pitchFamily="34" charset="0"/>
                <a:ea typeface="Verdana" panose="020B0604030504040204" pitchFamily="34" charset="0"/>
                <a:cs typeface="Verdana" panose="020B0604030504040204" pitchFamily="34" charset="0"/>
              </a:rPr>
              <a:t>obtain independent student comments</a:t>
            </a:r>
            <a:r>
              <a:rPr lang="en-US" altLang="en-US" dirty="0">
                <a:latin typeface="Verdana" panose="020B0604030504040204" pitchFamily="34" charset="0"/>
                <a:ea typeface="Verdana" panose="020B0604030504040204" pitchFamily="34" charset="0"/>
                <a:cs typeface="Verdana" panose="020B0604030504040204" pitchFamily="34" charset="0"/>
              </a:rPr>
              <a:t> from your department’s TCE representative.</a:t>
            </a:r>
          </a:p>
          <a:p>
            <a:pPr>
              <a:spcBef>
                <a:spcPts val="0"/>
              </a:spcBef>
              <a:spcAft>
                <a:spcPts val="800"/>
              </a:spcAft>
            </a:pPr>
            <a:r>
              <a:rPr lang="en-US" altLang="en-US" b="1" dirty="0">
                <a:solidFill>
                  <a:srgbClr val="C00000"/>
                </a:solidFill>
                <a:latin typeface="Verdana" panose="020B0604030504040204" pitchFamily="34" charset="0"/>
                <a:ea typeface="Verdana" panose="020B0604030504040204" pitchFamily="34" charset="0"/>
                <a:cs typeface="Verdana" panose="020B0604030504040204" pitchFamily="34" charset="0"/>
              </a:rPr>
              <a:t>NEW</a:t>
            </a:r>
            <a:r>
              <a:rPr lang="en-US" altLang="en-US" dirty="0">
                <a:latin typeface="Verdana" panose="020B0604030504040204" pitchFamily="34" charset="0"/>
                <a:ea typeface="Verdana" panose="020B0604030504040204" pitchFamily="34" charset="0"/>
                <a:cs typeface="Verdana" panose="020B0604030504040204" pitchFamily="34" charset="0"/>
              </a:rPr>
              <a:t> Committee’s </a:t>
            </a:r>
            <a:r>
              <a:rPr lang="en-US" altLang="en-US" b="1" dirty="0">
                <a:latin typeface="Verdana" panose="020B0604030504040204" pitchFamily="34" charset="0"/>
                <a:ea typeface="Verdana" panose="020B0604030504040204" pitchFamily="34" charset="0"/>
                <a:cs typeface="Verdana" panose="020B0604030504040204" pitchFamily="34" charset="0"/>
              </a:rPr>
              <a:t>summary of TCE scores is included</a:t>
            </a:r>
            <a:r>
              <a:rPr lang="en-US" altLang="en-US" dirty="0">
                <a:latin typeface="Verdana" panose="020B0604030504040204" pitchFamily="34" charset="0"/>
                <a:ea typeface="Verdana" panose="020B0604030504040204" pitchFamily="34" charset="0"/>
                <a:cs typeface="Verdana" panose="020B0604030504040204" pitchFamily="34" charset="0"/>
              </a:rPr>
              <a:t> in this section and not the TCE reports.</a:t>
            </a:r>
          </a:p>
        </p:txBody>
      </p:sp>
    </p:spTree>
    <p:extLst>
      <p:ext uri="{BB962C8B-B14F-4D97-AF65-F5344CB8AC3E}">
        <p14:creationId xmlns:p14="http://schemas.microsoft.com/office/powerpoint/2010/main" val="644094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203200"/>
            <a:ext cx="7772400" cy="1103313"/>
          </a:xfrm>
        </p:spPr>
        <p:txBody>
          <a:bodyPr>
            <a:normAutofit/>
          </a:bodyPr>
          <a:lstStyle/>
          <a:p>
            <a:r>
              <a:rPr lang="en-US" sz="3600" dirty="0"/>
              <a:t>Agenda</a:t>
            </a:r>
          </a:p>
        </p:txBody>
      </p:sp>
      <p:sp>
        <p:nvSpPr>
          <p:cNvPr id="7" name="Content Placeholder 6"/>
          <p:cNvSpPr>
            <a:spLocks noGrp="1"/>
          </p:cNvSpPr>
          <p:nvPr>
            <p:ph idx="1"/>
          </p:nvPr>
        </p:nvSpPr>
        <p:spPr>
          <a:xfrm>
            <a:off x="1648295" y="1306513"/>
            <a:ext cx="5846392" cy="4784113"/>
          </a:xfrm>
        </p:spPr>
        <p:txBody>
          <a:bodyPr>
            <a:noAutofit/>
          </a:bodyPr>
          <a:lstStyle/>
          <a:p>
            <a:pPr lvl="0"/>
            <a:r>
              <a:rPr lang="en-US" sz="2400" dirty="0"/>
              <a:t>Introductions</a:t>
            </a:r>
          </a:p>
          <a:p>
            <a:pPr lvl="0"/>
            <a:r>
              <a:rPr lang="en-US" sz="2400" dirty="0"/>
              <a:t>Preparing for Promotion Reviews</a:t>
            </a:r>
          </a:p>
          <a:p>
            <a:pPr lvl="0"/>
            <a:r>
              <a:rPr lang="en-US" sz="2400" dirty="0"/>
              <a:t>The Promotion Review Process</a:t>
            </a:r>
          </a:p>
          <a:p>
            <a:pPr lvl="0"/>
            <a:r>
              <a:rPr lang="en-US" sz="2400" dirty="0"/>
              <a:t>The Promotion Dossier</a:t>
            </a:r>
          </a:p>
          <a:p>
            <a:pPr lvl="0"/>
            <a:r>
              <a:rPr lang="en-US" sz="2400" dirty="0"/>
              <a:t>Evaluation of Teaching &amp; Provost Award for Innovations in Teaching</a:t>
            </a:r>
          </a:p>
          <a:p>
            <a:pPr lvl="0"/>
            <a:r>
              <a:rPr lang="en-US" sz="2400" dirty="0"/>
              <a:t>Teacher Course Evaluation Reports (TCEs)</a:t>
            </a:r>
          </a:p>
          <a:p>
            <a:pPr lvl="0"/>
            <a:r>
              <a:rPr lang="en-US" sz="2400" dirty="0"/>
              <a:t>Continuing Status Reviews</a:t>
            </a:r>
          </a:p>
          <a:p>
            <a:pPr marL="0" lvl="0" indent="0">
              <a:buNone/>
            </a:pPr>
            <a:br>
              <a:rPr lang="en-US" sz="2400" dirty="0"/>
            </a:br>
            <a:r>
              <a:rPr lang="en-US" sz="2400" dirty="0"/>
              <a:t>	Promotion Resources Handout</a:t>
            </a:r>
          </a:p>
          <a:p>
            <a:pPr marL="0" lvl="0" indent="0">
              <a:buNone/>
            </a:pPr>
            <a:endParaRPr lang="en-US" sz="2400" dirty="0"/>
          </a:p>
          <a:p>
            <a:endParaRPr lang="en-US" sz="2400" dirty="0"/>
          </a:p>
        </p:txBody>
      </p:sp>
    </p:spTree>
    <p:extLst>
      <p:ext uri="{BB962C8B-B14F-4D97-AF65-F5344CB8AC3E}">
        <p14:creationId xmlns:p14="http://schemas.microsoft.com/office/powerpoint/2010/main" val="1615819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782" y="504146"/>
            <a:ext cx="7772400" cy="793916"/>
          </a:xfrm>
        </p:spPr>
        <p:txBody>
          <a:bodyPr>
            <a:normAutofit/>
          </a:bodyPr>
          <a:lstStyle/>
          <a:p>
            <a:r>
              <a:rPr lang="en-US" sz="2800" dirty="0">
                <a:solidFill>
                  <a:srgbClr val="002060"/>
                </a:solidFill>
                <a:latin typeface="Verdana" panose="020B0604030504040204" pitchFamily="34" charset="0"/>
                <a:ea typeface="Verdana" panose="020B0604030504040204" pitchFamily="34" charset="0"/>
                <a:cs typeface="Verdana" panose="020B0604030504040204" pitchFamily="34" charset="0"/>
              </a:rPr>
              <a:t>TCE Consultation &amp; Support Services </a:t>
            </a:r>
            <a:endParaRPr lang="en-US" sz="2800" dirty="0"/>
          </a:p>
        </p:txBody>
      </p:sp>
      <p:sp>
        <p:nvSpPr>
          <p:cNvPr id="3" name="Content Placeholder 2"/>
          <p:cNvSpPr>
            <a:spLocks noGrp="1"/>
          </p:cNvSpPr>
          <p:nvPr>
            <p:ph idx="1"/>
          </p:nvPr>
        </p:nvSpPr>
        <p:spPr>
          <a:xfrm>
            <a:off x="552006" y="1387498"/>
            <a:ext cx="8215953" cy="790252"/>
          </a:xfrm>
        </p:spPr>
        <p:txBody>
          <a:bodyPr>
            <a:normAutofit/>
          </a:bodyPr>
          <a:lstStyle/>
          <a:p>
            <a:pPr marL="0" indent="0" algn="ctr">
              <a:buNone/>
            </a:pPr>
            <a:r>
              <a:rPr lang="en-US" altLang="en-US" sz="2400" b="1" kern="0" dirty="0">
                <a:latin typeface="Verdana" panose="020B0604030504040204" pitchFamily="34" charset="0"/>
                <a:ea typeface="Verdana" panose="020B0604030504040204" pitchFamily="34" charset="0"/>
                <a:cs typeface="Verdana" panose="020B0604030504040204" pitchFamily="34" charset="0"/>
              </a:rPr>
              <a:t>Assistance</a:t>
            </a:r>
            <a:r>
              <a:rPr lang="en-US" altLang="en-US" b="1" kern="0" dirty="0">
                <a:latin typeface="Verdana" panose="020B0604030504040204" pitchFamily="34" charset="0"/>
                <a:ea typeface="Verdana" panose="020B0604030504040204" pitchFamily="34" charset="0"/>
                <a:cs typeface="Verdana" panose="020B0604030504040204" pitchFamily="34" charset="0"/>
              </a:rPr>
              <a:t> to committees and faculty </a:t>
            </a:r>
            <a:r>
              <a:rPr lang="en-US" altLang="en-US" kern="0" dirty="0">
                <a:latin typeface="Verdana" panose="020B0604030504040204" pitchFamily="34" charset="0"/>
                <a:ea typeface="Verdana" panose="020B0604030504040204" pitchFamily="34" charset="0"/>
                <a:cs typeface="Verdana" panose="020B0604030504040204" pitchFamily="34" charset="0"/>
              </a:rPr>
              <a:t>accessing &amp; interpreting TCEs.</a:t>
            </a:r>
          </a:p>
        </p:txBody>
      </p:sp>
      <p:sp>
        <p:nvSpPr>
          <p:cNvPr id="4" name="Content Placeholder 3"/>
          <p:cNvSpPr>
            <a:spLocks noGrp="1"/>
          </p:cNvSpPr>
          <p:nvPr>
            <p:ph idx="13"/>
          </p:nvPr>
        </p:nvSpPr>
        <p:spPr>
          <a:xfrm>
            <a:off x="928047" y="2378023"/>
            <a:ext cx="7463872" cy="1719618"/>
          </a:xfrm>
        </p:spPr>
        <p:txBody>
          <a:bodyPr/>
          <a:lstStyle/>
          <a:p>
            <a:pPr marL="0" lvl="0" indent="0">
              <a:lnSpc>
                <a:spcPct val="80000"/>
              </a:lnSpc>
              <a:spcBef>
                <a:spcPts val="0"/>
              </a:spcBef>
              <a:spcAft>
                <a:spcPts val="1000"/>
              </a:spcAft>
              <a:buNone/>
            </a:pPr>
            <a:r>
              <a:rPr lang="en-US" altLang="en-US" b="1" kern="0" dirty="0">
                <a:latin typeface="Verdana" panose="020B0604030504040204" pitchFamily="34" charset="0"/>
                <a:ea typeface="Verdana" panose="020B0604030504040204" pitchFamily="34" charset="0"/>
                <a:cs typeface="Verdana" panose="020B0604030504040204" pitchFamily="34" charset="0"/>
              </a:rPr>
              <a:t>Consultation with heads or committees</a:t>
            </a:r>
            <a:r>
              <a:rPr lang="en-US" altLang="en-US" kern="0" dirty="0">
                <a:latin typeface="Verdana" panose="020B0604030504040204" pitchFamily="34" charset="0"/>
                <a:ea typeface="Verdana" panose="020B0604030504040204" pitchFamily="34" charset="0"/>
                <a:cs typeface="Verdana" panose="020B0604030504040204" pitchFamily="34" charset="0"/>
              </a:rPr>
              <a:t> on </a:t>
            </a:r>
          </a:p>
          <a:p>
            <a:pPr lvl="0">
              <a:lnSpc>
                <a:spcPct val="80000"/>
              </a:lnSpc>
              <a:spcBef>
                <a:spcPts val="0"/>
              </a:spcBef>
              <a:spcAft>
                <a:spcPts val="1000"/>
              </a:spcAft>
              <a:buFontTx/>
              <a:buChar char="•"/>
            </a:pPr>
            <a:r>
              <a:rPr lang="en-US" altLang="en-US" kern="0" dirty="0">
                <a:latin typeface="Verdana" panose="020B0604030504040204" pitchFamily="34" charset="0"/>
                <a:ea typeface="Verdana" panose="020B0604030504040204" pitchFamily="34" charset="0"/>
                <a:cs typeface="Verdana" panose="020B0604030504040204" pitchFamily="34" charset="0"/>
              </a:rPr>
              <a:t>Using ratings in annual and performance reviews and</a:t>
            </a:r>
          </a:p>
          <a:p>
            <a:pPr lvl="0">
              <a:lnSpc>
                <a:spcPct val="80000"/>
              </a:lnSpc>
              <a:spcBef>
                <a:spcPts val="0"/>
              </a:spcBef>
              <a:spcAft>
                <a:spcPts val="1000"/>
              </a:spcAft>
              <a:buFontTx/>
              <a:buChar char="•"/>
            </a:pPr>
            <a:r>
              <a:rPr lang="en-US" altLang="en-US" kern="0" dirty="0">
                <a:latin typeface="Verdana" panose="020B0604030504040204" pitchFamily="34" charset="0"/>
                <a:ea typeface="Verdana" panose="020B0604030504040204" pitchFamily="34" charset="0"/>
                <a:cs typeface="Verdana" panose="020B0604030504040204" pitchFamily="34" charset="0"/>
              </a:rPr>
              <a:t>Identifying additional TCE questions to assess curricula and student support.</a:t>
            </a:r>
          </a:p>
        </p:txBody>
      </p:sp>
      <p:sp>
        <p:nvSpPr>
          <p:cNvPr id="7" name="TextBox 6"/>
          <p:cNvSpPr txBox="1"/>
          <p:nvPr/>
        </p:nvSpPr>
        <p:spPr>
          <a:xfrm>
            <a:off x="868955" y="3900678"/>
            <a:ext cx="7273530" cy="2400657"/>
          </a:xfrm>
          <a:prstGeom prst="rect">
            <a:avLst/>
          </a:prstGeom>
          <a:noFill/>
        </p:spPr>
        <p:txBody>
          <a:bodyPr wrap="square" rtlCol="0">
            <a:spAutoFit/>
          </a:bodyPr>
          <a:lstStyle/>
          <a:p>
            <a:pPr marL="342900" indent="-342900">
              <a:lnSpc>
                <a:spcPct val="80000"/>
              </a:lnSpc>
              <a:spcBef>
                <a:spcPts val="0"/>
              </a:spcBef>
            </a:pPr>
            <a:r>
              <a:rPr lang="en-US" altLang="en-US" sz="2000" b="1" kern="0" dirty="0">
                <a:solidFill>
                  <a:srgbClr val="6F868D"/>
                </a:solidFill>
                <a:latin typeface="Verdana" panose="020B0604030504040204" pitchFamily="34" charset="0"/>
                <a:ea typeface="Verdana" panose="020B0604030504040204" pitchFamily="34" charset="0"/>
                <a:cs typeface="Verdana" panose="020B0604030504040204" pitchFamily="34" charset="0"/>
              </a:rPr>
              <a:t>Contact:</a:t>
            </a:r>
            <a:r>
              <a:rPr lang="en-US" altLang="en-US" sz="2000" kern="0" dirty="0">
                <a:solidFill>
                  <a:srgbClr val="6F868D"/>
                </a:solidFill>
                <a:latin typeface="Verdana" panose="020B0604030504040204" pitchFamily="34" charset="0"/>
                <a:ea typeface="Verdana" panose="020B0604030504040204" pitchFamily="34" charset="0"/>
                <a:cs typeface="Verdana" panose="020B0604030504040204" pitchFamily="34" charset="0"/>
              </a:rPr>
              <a:t>  </a:t>
            </a:r>
          </a:p>
          <a:p>
            <a:pPr marL="342900" indent="-342900">
              <a:lnSpc>
                <a:spcPct val="80000"/>
              </a:lnSpc>
              <a:spcBef>
                <a:spcPts val="0"/>
              </a:spcBef>
            </a:pPr>
            <a:endParaRPr lang="en-US" altLang="en-US" sz="2000" kern="0" dirty="0">
              <a:solidFill>
                <a:srgbClr val="6F868D"/>
              </a:solidFill>
              <a:latin typeface="Verdana" panose="020B0604030504040204" pitchFamily="34" charset="0"/>
              <a:ea typeface="Verdana" panose="020B0604030504040204" pitchFamily="34" charset="0"/>
              <a:cs typeface="Verdana" panose="020B0604030504040204" pitchFamily="34" charset="0"/>
            </a:endParaRPr>
          </a:p>
          <a:p>
            <a:pPr marL="342900" indent="-3175">
              <a:spcBef>
                <a:spcPts val="0"/>
              </a:spcBef>
            </a:pPr>
            <a:r>
              <a:rPr lang="en-US" altLang="en-US" sz="2000" b="1" kern="0" dirty="0">
                <a:solidFill>
                  <a:srgbClr val="6F868D"/>
                </a:solidFill>
                <a:latin typeface="Verdana" panose="020B0604030504040204" pitchFamily="34" charset="0"/>
                <a:ea typeface="Verdana" panose="020B0604030504040204" pitchFamily="34" charset="0"/>
                <a:cs typeface="Verdana" panose="020B0604030504040204" pitchFamily="34" charset="0"/>
              </a:rPr>
              <a:t>Rebecca Pérez</a:t>
            </a:r>
            <a:br>
              <a:rPr lang="en-US" altLang="en-US" sz="2000" b="1" kern="0" dirty="0">
                <a:solidFill>
                  <a:srgbClr val="6F868D"/>
                </a:solidFill>
                <a:latin typeface="Verdana" panose="020B0604030504040204" pitchFamily="34" charset="0"/>
                <a:ea typeface="Verdana" panose="020B0604030504040204" pitchFamily="34" charset="0"/>
                <a:cs typeface="Verdana" panose="020B0604030504040204" pitchFamily="34" charset="0"/>
              </a:rPr>
            </a:br>
            <a:r>
              <a:rPr lang="en-US" altLang="en-US" sz="2000" kern="0" dirty="0">
                <a:solidFill>
                  <a:srgbClr val="6F868D"/>
                </a:solidFill>
                <a:latin typeface="Verdana" panose="020B0604030504040204" pitchFamily="34" charset="0"/>
                <a:ea typeface="Verdana" panose="020B0604030504040204" pitchFamily="34" charset="0"/>
                <a:cs typeface="Verdana" panose="020B0604030504040204" pitchFamily="34" charset="0"/>
              </a:rPr>
              <a:t>Assistant Director, Instructional Data</a:t>
            </a:r>
            <a:endParaRPr lang="en-US" sz="2000" dirty="0">
              <a:solidFill>
                <a:srgbClr val="6F868D"/>
              </a:solidFill>
              <a:latin typeface="Verdana" panose="020B0604030504040204" pitchFamily="34" charset="0"/>
              <a:ea typeface="Verdana" panose="020B0604030504040204" pitchFamily="34" charset="0"/>
              <a:cs typeface="Verdana" panose="020B0604030504040204" pitchFamily="34" charset="0"/>
            </a:endParaRPr>
          </a:p>
          <a:p>
            <a:pPr marL="342900" lvl="0" indent="-3175">
              <a:spcBef>
                <a:spcPts val="0"/>
              </a:spcBef>
            </a:pPr>
            <a:r>
              <a:rPr lang="en-US" sz="2000" dirty="0">
                <a:solidFill>
                  <a:srgbClr val="6F868D"/>
                </a:solidFill>
                <a:latin typeface="Verdana" panose="020B0604030504040204" pitchFamily="34" charset="0"/>
                <a:ea typeface="Verdana" panose="020B0604030504040204" pitchFamily="34" charset="0"/>
                <a:cs typeface="Verdana" panose="020B0604030504040204" pitchFamily="34" charset="0"/>
              </a:rPr>
              <a:t>Office of Instruction and Assessment</a:t>
            </a:r>
            <a:br>
              <a:rPr lang="en-US" sz="2000" dirty="0">
                <a:solidFill>
                  <a:srgbClr val="6F868D"/>
                </a:solidFill>
                <a:latin typeface="Verdana" panose="020B0604030504040204" pitchFamily="34" charset="0"/>
                <a:ea typeface="Verdana" panose="020B0604030504040204" pitchFamily="34" charset="0"/>
                <a:cs typeface="Verdana" panose="020B0604030504040204" pitchFamily="34" charset="0"/>
              </a:rPr>
            </a:br>
            <a:br>
              <a:rPr lang="en-US" altLang="en-US" sz="2000" kern="0" dirty="0">
                <a:solidFill>
                  <a:srgbClr val="6F868D"/>
                </a:solidFill>
                <a:latin typeface="Verdana" panose="020B0604030504040204" pitchFamily="34" charset="0"/>
                <a:ea typeface="Verdana" panose="020B0604030504040204" pitchFamily="34" charset="0"/>
                <a:cs typeface="Verdana" panose="020B0604030504040204" pitchFamily="34" charset="0"/>
              </a:rPr>
            </a:br>
            <a:r>
              <a:rPr lang="en-US" altLang="en-US" sz="2000" kern="0" dirty="0">
                <a:solidFill>
                  <a:srgbClr val="6F868D"/>
                </a:solidFill>
                <a:latin typeface="Verdana" panose="020B0604030504040204" pitchFamily="34" charset="0"/>
                <a:ea typeface="Verdana" panose="020B0604030504040204" pitchFamily="34" charset="0"/>
                <a:cs typeface="Verdana" panose="020B0604030504040204" pitchFamily="34" charset="0"/>
                <a:hlinkClick r:id="rId2"/>
              </a:rPr>
              <a:t>rperez@email.arizona.edu</a:t>
            </a:r>
            <a:r>
              <a:rPr lang="en-US" altLang="en-US" sz="2000" kern="0" dirty="0">
                <a:solidFill>
                  <a:srgbClr val="6F868D"/>
                </a:solidFill>
                <a:latin typeface="Verdana" panose="020B0604030504040204" pitchFamily="34" charset="0"/>
                <a:ea typeface="Verdana" panose="020B0604030504040204" pitchFamily="34" charset="0"/>
                <a:cs typeface="Verdana" panose="020B0604030504040204" pitchFamily="34" charset="0"/>
              </a:rPr>
              <a:t> and 520-626-0536</a:t>
            </a:r>
          </a:p>
          <a:p>
            <a:endParaRPr lang="en-US" dirty="0"/>
          </a:p>
        </p:txBody>
      </p:sp>
    </p:spTree>
    <p:extLst>
      <p:ext uri="{BB962C8B-B14F-4D97-AF65-F5344CB8AC3E}">
        <p14:creationId xmlns:p14="http://schemas.microsoft.com/office/powerpoint/2010/main" val="314810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290" y="366788"/>
            <a:ext cx="7772400" cy="1130609"/>
          </a:xfrm>
        </p:spPr>
        <p:txBody>
          <a:bodyPr/>
          <a:lstStyle/>
          <a:p>
            <a:pPr lvl="0" defTabSz="914400" eaLnBrk="0" fontAlgn="base" hangingPunct="0">
              <a:spcBef>
                <a:spcPct val="50000"/>
              </a:spcBef>
              <a:spcAft>
                <a:spcPct val="0"/>
              </a:spcAft>
            </a:pPr>
            <a:r>
              <a:rPr lang="en-US" sz="2800" dirty="0">
                <a:solidFill>
                  <a:srgbClr val="002060"/>
                </a:solidFill>
                <a:latin typeface="Verdana" panose="020B0604030504040204" pitchFamily="34" charset="0"/>
                <a:ea typeface="Verdana" panose="020B0604030504040204" pitchFamily="34" charset="0"/>
                <a:cs typeface="Verdana" panose="020B0604030504040204" pitchFamily="34" charset="0"/>
              </a:rPr>
              <a:t>What Do TCEs Measure?</a:t>
            </a:r>
            <a:endParaRPr lang="en-US" dirty="0"/>
          </a:p>
        </p:txBody>
      </p:sp>
      <p:sp>
        <p:nvSpPr>
          <p:cNvPr id="6" name="Content Placeholder 5"/>
          <p:cNvSpPr>
            <a:spLocks noGrp="1"/>
          </p:cNvSpPr>
          <p:nvPr>
            <p:ph idx="1"/>
          </p:nvPr>
        </p:nvSpPr>
        <p:spPr>
          <a:xfrm>
            <a:off x="900751" y="1294386"/>
            <a:ext cx="7751929" cy="3174744"/>
          </a:xfrm>
          <a:ln>
            <a:noFill/>
          </a:ln>
        </p:spPr>
        <p:style>
          <a:lnRef idx="2">
            <a:schemeClr val="accent1"/>
          </a:lnRef>
          <a:fillRef idx="1">
            <a:schemeClr val="lt1"/>
          </a:fillRef>
          <a:effectRef idx="0">
            <a:schemeClr val="accent1"/>
          </a:effectRef>
          <a:fontRef idx="minor">
            <a:schemeClr val="dk1"/>
          </a:fontRef>
        </p:style>
        <p:txBody>
          <a:bodyPr>
            <a:normAutofit/>
          </a:bodyPr>
          <a:lstStyle/>
          <a:p>
            <a:pPr lvl="0">
              <a:spcBef>
                <a:spcPts val="0"/>
              </a:spcBef>
              <a:spcAft>
                <a:spcPts val="1200"/>
              </a:spcAft>
              <a:buFont typeface="Wingdings" panose="05000000000000000000" pitchFamily="2" charset="2"/>
              <a:buChar char="Ø"/>
            </a:pPr>
            <a:r>
              <a:rPr lang="en-US" dirty="0">
                <a:solidFill>
                  <a:srgbClr val="6F868D"/>
                </a:solidFill>
                <a:latin typeface="Verdana" panose="020B0604030504040204" pitchFamily="34" charset="0"/>
                <a:ea typeface="Verdana" panose="020B0604030504040204" pitchFamily="34" charset="0"/>
                <a:cs typeface="Verdana" panose="020B0604030504040204" pitchFamily="34" charset="0"/>
              </a:rPr>
              <a:t>Student experiences, perceptions, feelings, self-reflections on their effort and learning, self assessment on performance and expected grade, self efficacy, etc.</a:t>
            </a:r>
          </a:p>
          <a:p>
            <a:pPr lvl="0">
              <a:spcBef>
                <a:spcPts val="0"/>
              </a:spcBef>
              <a:spcAft>
                <a:spcPts val="1200"/>
              </a:spcAft>
              <a:buFont typeface="Wingdings" panose="05000000000000000000" pitchFamily="2" charset="2"/>
              <a:buChar char="Ø"/>
            </a:pPr>
            <a:r>
              <a:rPr lang="en-US" dirty="0">
                <a:solidFill>
                  <a:srgbClr val="6F868D"/>
                </a:solidFill>
                <a:latin typeface="Verdana" panose="020B0604030504040204" pitchFamily="34" charset="0"/>
                <a:ea typeface="Verdana" panose="020B0604030504040204" pitchFamily="34" charset="0"/>
                <a:cs typeface="Verdana" panose="020B0604030504040204" pitchFamily="34" charset="0"/>
              </a:rPr>
              <a:t>TCEs can measure students’ perceptions of instructor and course effectiveness in support of their program completion and perceived learning.</a:t>
            </a:r>
          </a:p>
        </p:txBody>
      </p:sp>
      <p:sp>
        <p:nvSpPr>
          <p:cNvPr id="11" name="Title 4"/>
          <p:cNvSpPr txBox="1">
            <a:spLocks/>
          </p:cNvSpPr>
          <p:nvPr/>
        </p:nvSpPr>
        <p:spPr>
          <a:xfrm>
            <a:off x="474222" y="3767309"/>
            <a:ext cx="8226697" cy="113060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2000" b="1" kern="1200" baseline="0">
                <a:solidFill>
                  <a:srgbClr val="0C234B"/>
                </a:solidFill>
                <a:latin typeface="Verdana"/>
                <a:ea typeface="+mj-ea"/>
                <a:cs typeface="Verdana"/>
              </a:defRPr>
            </a:lvl1pPr>
          </a:lstStyle>
          <a:p>
            <a:pPr defTabSz="914400" eaLnBrk="0" fontAlgn="base" hangingPunct="0">
              <a:spcBef>
                <a:spcPct val="50000"/>
              </a:spcBef>
              <a:spcAft>
                <a:spcPct val="0"/>
              </a:spcAft>
            </a:pPr>
            <a:r>
              <a:rPr lang="en-US" sz="2800" dirty="0">
                <a:solidFill>
                  <a:srgbClr val="002060"/>
                </a:solidFill>
                <a:latin typeface="Verdana" panose="020B0604030504040204" pitchFamily="34" charset="0"/>
                <a:ea typeface="Verdana" panose="020B0604030504040204" pitchFamily="34" charset="0"/>
                <a:cs typeface="Verdana" panose="020B0604030504040204" pitchFamily="34" charset="0"/>
              </a:rPr>
              <a:t>What Do TCEs NOT Measure?</a:t>
            </a:r>
          </a:p>
          <a:p>
            <a:pPr defTabSz="914400" eaLnBrk="0" fontAlgn="base" hangingPunct="0">
              <a:spcBef>
                <a:spcPct val="50000"/>
              </a:spcBef>
              <a:spcAft>
                <a:spcPct val="0"/>
              </a:spcAft>
            </a:pPr>
            <a:endParaRPr lang="en-US" dirty="0"/>
          </a:p>
        </p:txBody>
      </p:sp>
      <p:sp>
        <p:nvSpPr>
          <p:cNvPr id="12" name="TextBox 11"/>
          <p:cNvSpPr txBox="1"/>
          <p:nvPr/>
        </p:nvSpPr>
        <p:spPr>
          <a:xfrm>
            <a:off x="928519" y="4469130"/>
            <a:ext cx="7772400" cy="2400657"/>
          </a:xfrm>
          <a:prstGeom prst="rect">
            <a:avLst/>
          </a:prstGeom>
          <a:noFill/>
        </p:spPr>
        <p:txBody>
          <a:bodyPr wrap="square" rtlCol="0">
            <a:spAutoFit/>
          </a:bodyPr>
          <a:lstStyle/>
          <a:p>
            <a:pPr marL="342900" indent="-342900">
              <a:spcAft>
                <a:spcPts val="1200"/>
              </a:spcAft>
              <a:buClr>
                <a:srgbClr val="AB0520"/>
              </a:buClr>
              <a:buFont typeface="Wingdings" panose="05000000000000000000" pitchFamily="2" charset="2"/>
              <a:buChar char="Ø"/>
            </a:pPr>
            <a:r>
              <a:rPr lang="en-US" sz="2000" dirty="0">
                <a:solidFill>
                  <a:srgbClr val="6F868D"/>
                </a:solidFill>
                <a:latin typeface="Verdana" panose="020B0604030504040204" pitchFamily="34" charset="0"/>
                <a:ea typeface="Verdana" panose="020B0604030504040204" pitchFamily="34" charset="0"/>
                <a:cs typeface="Verdana" panose="020B0604030504040204" pitchFamily="34" charset="0"/>
              </a:rPr>
              <a:t>Student learning and grades.</a:t>
            </a:r>
          </a:p>
          <a:p>
            <a:pPr marL="342900" indent="-342900">
              <a:spcAft>
                <a:spcPts val="1200"/>
              </a:spcAft>
              <a:buClr>
                <a:srgbClr val="AB0520"/>
              </a:buClr>
              <a:buFont typeface="Wingdings" panose="05000000000000000000" pitchFamily="2" charset="2"/>
              <a:buChar char="Ø"/>
            </a:pPr>
            <a:r>
              <a:rPr lang="en-US" sz="2000" dirty="0">
                <a:solidFill>
                  <a:srgbClr val="6F868D"/>
                </a:solidFill>
                <a:latin typeface="Verdana" panose="020B0604030504040204" pitchFamily="34" charset="0"/>
                <a:ea typeface="Verdana" panose="020B0604030504040204" pitchFamily="34" charset="0"/>
                <a:cs typeface="Verdana" panose="020B0604030504040204" pitchFamily="34" charset="0"/>
              </a:rPr>
              <a:t>Research has found that the gender, ethnicity and sexual orientation of faculty can have a significant impact on student evaluations.</a:t>
            </a:r>
          </a:p>
          <a:p>
            <a:pPr>
              <a:spcAft>
                <a:spcPts val="1200"/>
              </a:spcAft>
              <a:buClr>
                <a:srgbClr val="AB0520"/>
              </a:buClr>
            </a:pPr>
            <a:endParaRPr lang="en-US" sz="2000" dirty="0">
              <a:solidFill>
                <a:srgbClr val="6F868D"/>
              </a:solidFill>
              <a:latin typeface="Verdana" panose="020B0604030504040204" pitchFamily="34" charset="0"/>
              <a:ea typeface="Verdana" panose="020B0604030504040204" pitchFamily="34" charset="0"/>
              <a:cs typeface="Verdana" panose="020B0604030504040204" pitchFamily="34" charset="0"/>
            </a:endParaRPr>
          </a:p>
          <a:p>
            <a:pPr marL="342900" indent="-342900">
              <a:buClr>
                <a:srgbClr val="AB0520"/>
              </a:buClr>
              <a:buChar char="•"/>
            </a:pPr>
            <a:endParaRPr lang="en-US" sz="2000" dirty="0">
              <a:solidFill>
                <a:srgbClr val="6F868D"/>
              </a:solidFill>
              <a:latin typeface="Verdana"/>
              <a:cs typeface="Verdana"/>
            </a:endParaRPr>
          </a:p>
        </p:txBody>
      </p:sp>
    </p:spTree>
    <p:extLst>
      <p:ext uri="{BB962C8B-B14F-4D97-AF65-F5344CB8AC3E}">
        <p14:creationId xmlns:p14="http://schemas.microsoft.com/office/powerpoint/2010/main" val="806212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330" y="204717"/>
            <a:ext cx="8641080" cy="1103313"/>
          </a:xfrm>
        </p:spPr>
        <p:txBody>
          <a:bodyPr>
            <a:normAutofit fontScale="90000"/>
          </a:bodyPr>
          <a:lstStyle/>
          <a:p>
            <a:r>
              <a:rPr lang="en-US" altLang="en-US" sz="2800" dirty="0">
                <a:solidFill>
                  <a:srgbClr val="002060"/>
                </a:solidFill>
                <a:latin typeface="Verdana" panose="020B0604030504040204" pitchFamily="34" charset="0"/>
                <a:ea typeface="Verdana" panose="020B0604030504040204" pitchFamily="34" charset="0"/>
                <a:cs typeface="Verdana" panose="020B0604030504040204" pitchFamily="34" charset="0"/>
              </a:rPr>
              <a:t>Section 7: </a:t>
            </a:r>
            <a:r>
              <a:rPr lang="en-US" altLang="en-US" sz="2800" dirty="0">
                <a:solidFill>
                  <a:srgbClr val="C8D9D8"/>
                </a:solidFill>
                <a:latin typeface="Verdana" panose="020B0604030504040204" pitchFamily="34" charset="0"/>
                <a:ea typeface="Verdana" panose="020B0604030504040204" pitchFamily="34" charset="0"/>
                <a:cs typeface="Verdana" panose="020B0604030504040204" pitchFamily="34" charset="0"/>
              </a:rPr>
              <a:t>Evaluating Teaching &amp; TCE Reports </a:t>
            </a:r>
            <a:r>
              <a:rPr lang="en-US" altLang="en-US" sz="2800" dirty="0">
                <a:solidFill>
                  <a:srgbClr val="002060"/>
                </a:solidFill>
                <a:latin typeface="Verdana" panose="020B0604030504040204" pitchFamily="34" charset="0"/>
                <a:ea typeface="Verdana" panose="020B0604030504040204" pitchFamily="34" charset="0"/>
                <a:cs typeface="Verdana" panose="020B0604030504040204" pitchFamily="34" charset="0"/>
              </a:rPr>
              <a:t>Recommendation for Provost Award</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788670" y="1431054"/>
            <a:ext cx="7772400" cy="5165689"/>
          </a:xfrm>
        </p:spPr>
        <p:txBody>
          <a:bodyPr>
            <a:noAutofit/>
          </a:bodyPr>
          <a:lstStyle/>
          <a:p>
            <a:pPr>
              <a:spcBef>
                <a:spcPts val="0"/>
              </a:spcBef>
              <a:spcAft>
                <a:spcPts val="800"/>
              </a:spcAft>
            </a:pPr>
            <a:r>
              <a:rPr lang="en-US" altLang="en-US" dirty="0">
                <a:latin typeface="Verdana" panose="020B0604030504040204" pitchFamily="34" charset="0"/>
                <a:ea typeface="Verdana" panose="020B0604030504040204" pitchFamily="34" charset="0"/>
                <a:cs typeface="Verdana" panose="020B0604030504040204" pitchFamily="34" charset="0"/>
              </a:rPr>
              <a:t>Committees are encouraged to use their peer review memos to recommend candidates for the </a:t>
            </a:r>
            <a:r>
              <a:rPr lang="en-US" altLang="en-US" b="1" dirty="0">
                <a:latin typeface="Verdana" panose="020B0604030504040204" pitchFamily="34" charset="0"/>
                <a:ea typeface="Verdana" panose="020B0604030504040204" pitchFamily="34" charset="0"/>
                <a:cs typeface="Verdana" panose="020B0604030504040204" pitchFamily="34" charset="0"/>
                <a:hlinkClick r:id="rId2"/>
              </a:rPr>
              <a:t>Provost Award for Innovations in Teaching</a:t>
            </a:r>
            <a:r>
              <a:rPr lang="en-US" altLang="en-US" dirty="0">
                <a:latin typeface="Verdana" panose="020B0604030504040204" pitchFamily="34" charset="0"/>
                <a:ea typeface="Verdana" panose="020B0604030504040204" pitchFamily="34" charset="0"/>
                <a:cs typeface="Verdana" panose="020B0604030504040204" pitchFamily="34" charset="0"/>
              </a:rPr>
              <a:t>.</a:t>
            </a:r>
          </a:p>
          <a:p>
            <a:pPr>
              <a:spcBef>
                <a:spcPts val="0"/>
              </a:spcBef>
              <a:spcAft>
                <a:spcPts val="800"/>
              </a:spcAft>
            </a:pPr>
            <a:r>
              <a:rPr lang="en-US" altLang="en-US" dirty="0">
                <a:latin typeface="Verdana" panose="020B0604030504040204" pitchFamily="34" charset="0"/>
                <a:ea typeface="Verdana" panose="020B0604030504040204" pitchFamily="34" charset="0"/>
                <a:cs typeface="Verdana" panose="020B0604030504040204" pitchFamily="34" charset="0"/>
              </a:rPr>
              <a:t>Award criteria:</a:t>
            </a:r>
          </a:p>
          <a:p>
            <a:pPr lvl="1">
              <a:spcBef>
                <a:spcPts val="0"/>
              </a:spcBef>
              <a:spcAft>
                <a:spcPts val="800"/>
              </a:spcAft>
              <a:buFont typeface="Wingdings" panose="05000000000000000000" pitchFamily="2" charset="2"/>
              <a:buChar char="Ø"/>
            </a:pPr>
            <a:r>
              <a:rPr lang="en-US" dirty="0"/>
              <a:t>active learning strategies and other evidence-based instructional practices; </a:t>
            </a:r>
          </a:p>
          <a:p>
            <a:pPr lvl="1">
              <a:spcBef>
                <a:spcPts val="0"/>
              </a:spcBef>
              <a:spcAft>
                <a:spcPts val="800"/>
              </a:spcAft>
              <a:buFont typeface="Wingdings" panose="05000000000000000000" pitchFamily="2" charset="2"/>
              <a:buChar char="Ø"/>
            </a:pPr>
            <a:r>
              <a:rPr lang="en-US" dirty="0"/>
              <a:t>well-structured course syllabi with well-defined learning outcomes;</a:t>
            </a:r>
          </a:p>
          <a:p>
            <a:pPr lvl="1">
              <a:spcBef>
                <a:spcPts val="0"/>
              </a:spcBef>
              <a:spcAft>
                <a:spcPts val="800"/>
              </a:spcAft>
              <a:buFont typeface="Wingdings" panose="05000000000000000000" pitchFamily="2" charset="2"/>
              <a:buChar char="Ø"/>
            </a:pPr>
            <a:r>
              <a:rPr lang="en-US" dirty="0"/>
              <a:t>inclusive teaching strategies and course content to address diverse learning styles and experiences; </a:t>
            </a:r>
          </a:p>
          <a:p>
            <a:pPr lvl="1">
              <a:spcBef>
                <a:spcPts val="0"/>
              </a:spcBef>
              <a:spcAft>
                <a:spcPts val="800"/>
              </a:spcAft>
              <a:buFont typeface="Wingdings" panose="05000000000000000000" pitchFamily="2" charset="2"/>
              <a:buChar char="Ø"/>
            </a:pPr>
            <a:r>
              <a:rPr lang="en-US" dirty="0"/>
              <a:t>involvement in workshops and collaborative reforms of teaching; </a:t>
            </a:r>
          </a:p>
          <a:p>
            <a:pPr lvl="1">
              <a:spcBef>
                <a:spcPts val="0"/>
              </a:spcBef>
              <a:spcAft>
                <a:spcPts val="800"/>
              </a:spcAft>
              <a:buFont typeface="Wingdings" panose="05000000000000000000" pitchFamily="2" charset="2"/>
              <a:buChar char="Ø"/>
            </a:pPr>
            <a:r>
              <a:rPr lang="en-US" dirty="0"/>
              <a:t>strong TCE and student comments; </a:t>
            </a:r>
          </a:p>
          <a:p>
            <a:pPr lvl="1">
              <a:spcBef>
                <a:spcPts val="0"/>
              </a:spcBef>
              <a:spcAft>
                <a:spcPts val="800"/>
              </a:spcAft>
              <a:buFont typeface="Wingdings" panose="05000000000000000000" pitchFamily="2" charset="2"/>
              <a:buChar char="Ø"/>
            </a:pPr>
            <a:r>
              <a:rPr lang="en-US" dirty="0"/>
              <a:t>teaching awards, grants, and other recognized achievements in teaching; and </a:t>
            </a:r>
          </a:p>
          <a:p>
            <a:pPr lvl="1">
              <a:spcBef>
                <a:spcPts val="0"/>
              </a:spcBef>
              <a:spcAft>
                <a:spcPts val="800"/>
              </a:spcAft>
              <a:buFont typeface="Wingdings" panose="05000000000000000000" pitchFamily="2" charset="2"/>
              <a:buChar char="Ø"/>
            </a:pPr>
            <a:r>
              <a:rPr lang="en-US" dirty="0"/>
              <a:t>effective mentoring and advising, including collaborations with students from diverse backgrounds</a:t>
            </a:r>
            <a:endParaRPr lang="en-US" altLang="en-US"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288485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291" y="223275"/>
            <a:ext cx="7772400" cy="1103313"/>
          </a:xfrm>
        </p:spPr>
        <p:txBody>
          <a:bodyPr/>
          <a:lstStyle/>
          <a:p>
            <a:r>
              <a:rPr lang="en-US" sz="2800" dirty="0">
                <a:latin typeface="Verdana" panose="020B0604030504040204" pitchFamily="34" charset="0"/>
                <a:ea typeface="Verdana" panose="020B0604030504040204" pitchFamily="34" charset="0"/>
                <a:cs typeface="Verdana" panose="020B0604030504040204" pitchFamily="34" charset="0"/>
              </a:rPr>
              <a:t>8: Service and Outreach Portfolio </a:t>
            </a:r>
            <a:br>
              <a:rPr lang="en-US" dirty="0"/>
            </a:br>
            <a:endParaRPr lang="en-US" dirty="0"/>
          </a:p>
        </p:txBody>
      </p:sp>
      <p:sp>
        <p:nvSpPr>
          <p:cNvPr id="6" name="Content Placeholder 5"/>
          <p:cNvSpPr>
            <a:spLocks noGrp="1"/>
          </p:cNvSpPr>
          <p:nvPr>
            <p:ph idx="1"/>
          </p:nvPr>
        </p:nvSpPr>
        <p:spPr>
          <a:xfrm>
            <a:off x="685291" y="1064525"/>
            <a:ext cx="7772400" cy="5172502"/>
          </a:xfrm>
        </p:spPr>
        <p:txBody>
          <a:bodyPr>
            <a:noAutofit/>
          </a:bodyPr>
          <a:lstStyle/>
          <a:p>
            <a:pPr marL="573088" indent="-341313">
              <a:lnSpc>
                <a:spcPct val="120000"/>
              </a:lnSpc>
              <a:spcBef>
                <a:spcPts val="0"/>
              </a:spcBef>
              <a:spcAft>
                <a:spcPts val="800"/>
              </a:spcAft>
              <a:buFont typeface="Arial" panose="020B0604020202020204" pitchFamily="34" charset="0"/>
              <a:buChar char="•"/>
            </a:pPr>
            <a:r>
              <a:rPr lang="en-US" sz="1900" b="1" dirty="0">
                <a:latin typeface="Verdana" panose="020B0604030504040204" pitchFamily="34" charset="0"/>
                <a:ea typeface="Verdana" panose="020B0604030504040204" pitchFamily="34" charset="0"/>
                <a:cs typeface="Verdana" panose="020B0604030504040204" pitchFamily="34" charset="0"/>
              </a:rPr>
              <a:t>This section is an </a:t>
            </a:r>
            <a:r>
              <a:rPr lang="en-US" sz="1900" b="1" u="sng" dirty="0">
                <a:latin typeface="Verdana" panose="020B0604030504040204" pitchFamily="34" charset="0"/>
                <a:ea typeface="Verdana" panose="020B0604030504040204" pitchFamily="34" charset="0"/>
                <a:cs typeface="Verdana" panose="020B0604030504040204" pitchFamily="34" charset="0"/>
              </a:rPr>
              <a:t>option</a:t>
            </a:r>
            <a:r>
              <a:rPr lang="en-US" sz="1900" b="1" dirty="0">
                <a:latin typeface="Verdana" panose="020B0604030504040204" pitchFamily="34" charset="0"/>
                <a:ea typeface="Verdana" panose="020B0604030504040204" pitchFamily="34" charset="0"/>
                <a:cs typeface="Verdana" panose="020B0604030504040204" pitchFamily="34" charset="0"/>
              </a:rPr>
              <a:t> for P&amp;T candidates, but all candidates should discuss the impact of their service</a:t>
            </a:r>
            <a:r>
              <a:rPr lang="en-US" sz="1900" dirty="0">
                <a:latin typeface="Verdana" panose="020B0604030504040204" pitchFamily="34" charset="0"/>
                <a:ea typeface="Verdana" panose="020B0604030504040204" pitchFamily="34" charset="0"/>
                <a:cs typeface="Verdana" panose="020B0604030504040204" pitchFamily="34" charset="0"/>
              </a:rPr>
              <a:t>. </a:t>
            </a:r>
          </a:p>
          <a:p>
            <a:pPr marL="573088" indent="-341313">
              <a:lnSpc>
                <a:spcPct val="120000"/>
              </a:lnSpc>
              <a:spcBef>
                <a:spcPts val="0"/>
              </a:spcBef>
              <a:spcAft>
                <a:spcPts val="800"/>
              </a:spcAft>
              <a:buFont typeface="Arial" panose="020B0604020202020204" pitchFamily="34" charset="0"/>
              <a:buChar char="•"/>
            </a:pPr>
            <a:r>
              <a:rPr lang="en-US" sz="1900" b="1" dirty="0">
                <a:latin typeface="Verdana" panose="020B0604030504040204" pitchFamily="34" charset="0"/>
                <a:ea typeface="Verdana" panose="020B0604030504040204" pitchFamily="34" charset="0"/>
                <a:cs typeface="Verdana" panose="020B0604030504040204" pitchFamily="34" charset="0"/>
              </a:rPr>
              <a:t>This section may be </a:t>
            </a:r>
            <a:r>
              <a:rPr lang="en-US" sz="1900" b="1" u="sng" dirty="0">
                <a:latin typeface="Verdana" panose="020B0604030504040204" pitchFamily="34" charset="0"/>
                <a:ea typeface="Verdana" panose="020B0604030504040204" pitchFamily="34" charset="0"/>
                <a:cs typeface="Verdana" panose="020B0604030504040204" pitchFamily="34" charset="0"/>
              </a:rPr>
              <a:t>required</a:t>
            </a:r>
            <a:r>
              <a:rPr lang="en-US" sz="1900" b="1" dirty="0">
                <a:latin typeface="Verdana" panose="020B0604030504040204" pitchFamily="34" charset="0"/>
                <a:ea typeface="Verdana" panose="020B0604030504040204" pitchFamily="34" charset="0"/>
                <a:cs typeface="Verdana" panose="020B0604030504040204" pitchFamily="34" charset="0"/>
              </a:rPr>
              <a:t> for continuing status reviews </a:t>
            </a:r>
            <a:r>
              <a:rPr lang="en-US" sz="1900" dirty="0">
                <a:latin typeface="Verdana" panose="020B0604030504040204" pitchFamily="34" charset="0"/>
                <a:ea typeface="Verdana" panose="020B0604030504040204" pitchFamily="34" charset="0"/>
                <a:cs typeface="Verdana" panose="020B0604030504040204" pitchFamily="34" charset="0"/>
              </a:rPr>
              <a:t>that include educational outreach. </a:t>
            </a:r>
          </a:p>
          <a:p>
            <a:pPr marL="573088" indent="-341313">
              <a:lnSpc>
                <a:spcPct val="120000"/>
              </a:lnSpc>
              <a:spcBef>
                <a:spcPts val="0"/>
              </a:spcBef>
              <a:spcAft>
                <a:spcPts val="800"/>
              </a:spcAft>
              <a:buFont typeface="Arial" panose="020B0604020202020204" pitchFamily="34" charset="0"/>
              <a:buChar char="•"/>
            </a:pPr>
            <a:r>
              <a:rPr lang="en-US" sz="1900" dirty="0">
                <a:latin typeface="Verdana" panose="020B0604030504040204" pitchFamily="34" charset="0"/>
                <a:ea typeface="Verdana" panose="020B0604030504040204" pitchFamily="34" charset="0"/>
                <a:cs typeface="Verdana" panose="020B0604030504040204" pitchFamily="34" charset="0"/>
              </a:rPr>
              <a:t>In P&amp;T reviews, these materials remain in departments.</a:t>
            </a:r>
          </a:p>
          <a:p>
            <a:pPr marL="573088" indent="-341313">
              <a:lnSpc>
                <a:spcPct val="120000"/>
              </a:lnSpc>
              <a:spcBef>
                <a:spcPts val="0"/>
              </a:spcBef>
              <a:buFont typeface="Arial" panose="020B0604020202020204" pitchFamily="34" charset="0"/>
              <a:buChar char="•"/>
            </a:pPr>
            <a:r>
              <a:rPr lang="en-US" sz="1900" dirty="0">
                <a:latin typeface="Verdana" panose="020B0604030504040204" pitchFamily="34" charset="0"/>
                <a:ea typeface="Verdana" panose="020B0604030504040204" pitchFamily="34" charset="0"/>
                <a:cs typeface="Verdana" panose="020B0604030504040204" pitchFamily="34" charset="0"/>
              </a:rPr>
              <a:t>What to Include? </a:t>
            </a:r>
          </a:p>
          <a:p>
            <a:pPr marL="1089025" lvl="1" indent="-457200">
              <a:lnSpc>
                <a:spcPct val="120000"/>
              </a:lnSpc>
              <a:spcBef>
                <a:spcPts val="0"/>
              </a:spcBef>
              <a:buFont typeface="Wingdings" panose="05000000000000000000" pitchFamily="2" charset="2"/>
              <a:buChar char="Ø"/>
            </a:pPr>
            <a:r>
              <a:rPr lang="en-US" dirty="0">
                <a:latin typeface="Verdana" panose="020B0604030504040204" pitchFamily="34" charset="0"/>
                <a:ea typeface="Verdana" panose="020B0604030504040204" pitchFamily="34" charset="0"/>
                <a:cs typeface="Verdana" panose="020B0604030504040204" pitchFamily="34" charset="0"/>
              </a:rPr>
              <a:t>Technical reports, research studies, and presentations</a:t>
            </a:r>
          </a:p>
          <a:p>
            <a:pPr marL="1089025" lvl="1" indent="-457200">
              <a:lnSpc>
                <a:spcPct val="120000"/>
              </a:lnSpc>
              <a:spcBef>
                <a:spcPts val="0"/>
              </a:spcBef>
              <a:buFont typeface="Wingdings" panose="05000000000000000000" pitchFamily="2" charset="2"/>
              <a:buChar char="Ø"/>
            </a:pPr>
            <a:r>
              <a:rPr lang="en-US" dirty="0">
                <a:latin typeface="Verdana" panose="020B0604030504040204" pitchFamily="34" charset="0"/>
                <a:ea typeface="Verdana" panose="020B0604030504040204" pitchFamily="34" charset="0"/>
                <a:cs typeface="Verdana" panose="020B0604030504040204" pitchFamily="34" charset="0"/>
              </a:rPr>
              <a:t>Articles for popular publications and instructional materials, </a:t>
            </a:r>
          </a:p>
          <a:p>
            <a:pPr marL="573088" indent="-341313">
              <a:lnSpc>
                <a:spcPct val="120000"/>
              </a:lnSpc>
              <a:spcBef>
                <a:spcPts val="0"/>
              </a:spcBef>
              <a:buFont typeface="Arial" panose="020B0604020202020204" pitchFamily="34" charset="0"/>
              <a:buChar char="•"/>
            </a:pPr>
            <a:endParaRPr lang="en-US" sz="1000" dirty="0">
              <a:latin typeface="Verdana" panose="020B0604030504040204" pitchFamily="34" charset="0"/>
              <a:ea typeface="Verdana" panose="020B0604030504040204" pitchFamily="34" charset="0"/>
              <a:cs typeface="Verdana" panose="020B0604030504040204" pitchFamily="34" charset="0"/>
            </a:endParaRPr>
          </a:p>
          <a:p>
            <a:pPr marL="573088" indent="-341313">
              <a:lnSpc>
                <a:spcPct val="120000"/>
              </a:lnSpc>
              <a:spcBef>
                <a:spcPts val="0"/>
              </a:spcBef>
              <a:buFont typeface="Arial" panose="020B0604020202020204" pitchFamily="34" charset="0"/>
              <a:buChar char="•"/>
            </a:pPr>
            <a:r>
              <a:rPr lang="en-US" sz="1900" dirty="0">
                <a:latin typeface="Verdana" panose="020B0604030504040204" pitchFamily="34" charset="0"/>
                <a:ea typeface="Verdana" panose="020B0604030504040204" pitchFamily="34" charset="0"/>
                <a:cs typeface="Verdana" panose="020B0604030504040204" pitchFamily="34" charset="0"/>
              </a:rPr>
              <a:t>What to include in the dossier to document impact?</a:t>
            </a:r>
          </a:p>
          <a:p>
            <a:pPr marL="1089025" lvl="2" indent="-457200">
              <a:lnSpc>
                <a:spcPct val="120000"/>
              </a:lnSpc>
              <a:spcBef>
                <a:spcPts val="0"/>
              </a:spcBef>
              <a:buFont typeface="Wingdings" panose="05000000000000000000" pitchFamily="2" charset="2"/>
              <a:buChar char="Ø"/>
            </a:pPr>
            <a:r>
              <a:rPr lang="en-US" sz="1600" dirty="0">
                <a:latin typeface="Verdana" panose="020B0604030504040204" pitchFamily="34" charset="0"/>
                <a:ea typeface="Verdana" panose="020B0604030504040204" pitchFamily="34" charset="0"/>
                <a:cs typeface="Verdana" panose="020B0604030504040204" pitchFamily="34" charset="0"/>
              </a:rPr>
              <a:t>Letters from community collaborators noting impact</a:t>
            </a:r>
          </a:p>
          <a:p>
            <a:pPr marL="1089025" lvl="2" indent="-457200">
              <a:lnSpc>
                <a:spcPct val="120000"/>
              </a:lnSpc>
              <a:spcBef>
                <a:spcPts val="0"/>
              </a:spcBef>
              <a:buFont typeface="Wingdings" panose="05000000000000000000" pitchFamily="2" charset="2"/>
              <a:buChar char="Ø"/>
            </a:pPr>
            <a:r>
              <a:rPr lang="en-US" sz="1600" dirty="0">
                <a:latin typeface="Verdana" panose="020B0604030504040204" pitchFamily="34" charset="0"/>
                <a:ea typeface="Verdana" panose="020B0604030504040204" pitchFamily="34" charset="0"/>
                <a:cs typeface="Verdana" panose="020B0604030504040204" pitchFamily="34" charset="0"/>
              </a:rPr>
              <a:t>Letters from research collaborators noting rigor and innovation</a:t>
            </a:r>
          </a:p>
          <a:p>
            <a:pPr marL="1089025" lvl="2" indent="-457200">
              <a:lnSpc>
                <a:spcPct val="120000"/>
              </a:lnSpc>
              <a:spcBef>
                <a:spcPts val="0"/>
              </a:spcBef>
              <a:buFont typeface="Wingdings" panose="05000000000000000000" pitchFamily="2" charset="2"/>
              <a:buChar char="Ø"/>
            </a:pPr>
            <a:r>
              <a:rPr lang="en-US" sz="1600" dirty="0">
                <a:latin typeface="Verdana" panose="020B0604030504040204" pitchFamily="34" charset="0"/>
                <a:ea typeface="Verdana" panose="020B0604030504040204" pitchFamily="34" charset="0"/>
                <a:cs typeface="Verdana" panose="020B0604030504040204" pitchFamily="34" charset="0"/>
              </a:rPr>
              <a:t>News reports on service contributions</a:t>
            </a:r>
          </a:p>
          <a:p>
            <a:pPr marL="1089025" lvl="2" indent="-457200">
              <a:lnSpc>
                <a:spcPct val="120000"/>
              </a:lnSpc>
              <a:spcBef>
                <a:spcPts val="0"/>
              </a:spcBef>
              <a:buFont typeface="Wingdings" panose="05000000000000000000" pitchFamily="2" charset="2"/>
              <a:buChar char="Ø"/>
            </a:pPr>
            <a:r>
              <a:rPr lang="en-US" sz="1600" dirty="0">
                <a:latin typeface="Verdana" panose="020B0604030504040204" pitchFamily="34" charset="0"/>
                <a:ea typeface="Verdana" panose="020B0604030504040204" pitchFamily="34" charset="0"/>
                <a:cs typeface="Verdana" panose="020B0604030504040204" pitchFamily="34" charset="0"/>
              </a:rPr>
              <a:t>Adoptions of programs and materials by other institutions</a:t>
            </a:r>
          </a:p>
        </p:txBody>
      </p:sp>
    </p:spTree>
    <p:extLst>
      <p:ext uri="{BB962C8B-B14F-4D97-AF65-F5344CB8AC3E}">
        <p14:creationId xmlns:p14="http://schemas.microsoft.com/office/powerpoint/2010/main" val="1141401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74430" y="269632"/>
            <a:ext cx="7988768" cy="1043353"/>
          </a:xfrm>
        </p:spPr>
        <p:txBody>
          <a:bodyPr>
            <a:normAutofit fontScale="90000"/>
          </a:bodyPr>
          <a:lstStyle/>
          <a:p>
            <a:r>
              <a:rPr lang="en-US" sz="2800" dirty="0">
                <a:latin typeface="Verdana" panose="020B0604030504040204" pitchFamily="34" charset="0"/>
                <a:ea typeface="Verdana" panose="020B0604030504040204" pitchFamily="34" charset="0"/>
                <a:cs typeface="Verdana" panose="020B0604030504040204" pitchFamily="34" charset="0"/>
              </a:rPr>
              <a:t>Administrator Notifications to Candidates</a:t>
            </a:r>
            <a:br>
              <a:rPr lang="en-US" dirty="0"/>
            </a:br>
            <a:endParaRPr lang="en-US" dirty="0"/>
          </a:p>
        </p:txBody>
      </p:sp>
      <p:sp>
        <p:nvSpPr>
          <p:cNvPr id="6" name="Content Placeholder 5"/>
          <p:cNvSpPr>
            <a:spLocks noGrp="1"/>
          </p:cNvSpPr>
          <p:nvPr>
            <p:ph idx="1"/>
          </p:nvPr>
        </p:nvSpPr>
        <p:spPr>
          <a:xfrm>
            <a:off x="682614" y="2584665"/>
            <a:ext cx="7772400" cy="2714166"/>
          </a:xfrm>
        </p:spPr>
        <p:txBody>
          <a:bodyPr>
            <a:noAutofit/>
          </a:bodyPr>
          <a:lstStyle/>
          <a:p>
            <a:pPr>
              <a:spcBef>
                <a:spcPts val="0"/>
              </a:spcBef>
              <a:spcAft>
                <a:spcPts val="1800"/>
              </a:spcAft>
            </a:pPr>
            <a:r>
              <a:rPr lang="en-US" altLang="en-US" b="1" dirty="0">
                <a:latin typeface="Verdana" panose="020B0604030504040204" pitchFamily="34" charset="0"/>
                <a:ea typeface="Verdana" panose="020B0604030504040204" pitchFamily="34" charset="0"/>
                <a:cs typeface="Verdana" panose="020B0604030504040204" pitchFamily="34" charset="0"/>
              </a:rPr>
              <a:t>This is required for candidates under review.</a:t>
            </a:r>
          </a:p>
          <a:p>
            <a:pPr>
              <a:spcBef>
                <a:spcPts val="0"/>
              </a:spcBef>
              <a:spcAft>
                <a:spcPts val="1800"/>
              </a:spcAft>
            </a:pPr>
            <a:r>
              <a:rPr lang="en-US" altLang="en-US" dirty="0">
                <a:latin typeface="Verdana" panose="020B0604030504040204" pitchFamily="34" charset="0"/>
                <a:ea typeface="Verdana" panose="020B0604030504040204" pitchFamily="34" charset="0"/>
                <a:cs typeface="Verdana" panose="020B0604030504040204" pitchFamily="34" charset="0"/>
              </a:rPr>
              <a:t>The written notifications to the candidate can be included in the dossier.</a:t>
            </a:r>
          </a:p>
          <a:p>
            <a:pPr>
              <a:spcBef>
                <a:spcPts val="0"/>
              </a:spcBef>
              <a:spcAft>
                <a:spcPts val="1800"/>
              </a:spcAft>
            </a:pPr>
            <a:r>
              <a:rPr lang="en-US" altLang="en-US" dirty="0">
                <a:latin typeface="Verdana" panose="020B0604030504040204" pitchFamily="34" charset="0"/>
                <a:ea typeface="Verdana" panose="020B0604030504040204" pitchFamily="34" charset="0"/>
                <a:cs typeface="Verdana" panose="020B0604030504040204" pitchFamily="34" charset="0"/>
              </a:rPr>
              <a:t>Review the policy in the </a:t>
            </a:r>
            <a:r>
              <a:rPr lang="en-US" altLang="en-US" dirty="0">
                <a:latin typeface="Verdana" panose="020B0604030504040204" pitchFamily="34" charset="0"/>
                <a:ea typeface="Verdana" panose="020B0604030504040204" pitchFamily="34" charset="0"/>
                <a:cs typeface="Verdana" panose="020B0604030504040204" pitchFamily="34" charset="0"/>
                <a:hlinkClick r:id="rId3"/>
              </a:rPr>
              <a:t>University Handbook for Appointed Personnel (UHAP) 3.3.02C</a:t>
            </a:r>
            <a:r>
              <a:rPr lang="en-US" altLang="en-US" dirty="0">
                <a:latin typeface="Verdana" panose="020B0604030504040204" pitchFamily="34" charset="0"/>
                <a:ea typeface="Verdana" panose="020B0604030504040204" pitchFamily="34" charset="0"/>
                <a:cs typeface="Verdana" panose="020B0604030504040204" pitchFamily="34" charset="0"/>
              </a:rPr>
              <a:t>, for more information.</a:t>
            </a:r>
          </a:p>
          <a:p>
            <a:pPr>
              <a:spcBef>
                <a:spcPts val="0"/>
              </a:spcBef>
              <a:spcAft>
                <a:spcPts val="1800"/>
              </a:spcAft>
            </a:pPr>
            <a:endParaRPr lang="en-US" altLang="en-US" dirty="0">
              <a:latin typeface="Verdana" panose="020B0604030504040204" pitchFamily="34" charset="0"/>
              <a:ea typeface="Verdana" panose="020B0604030504040204" pitchFamily="34" charset="0"/>
              <a:cs typeface="Verdana" panose="020B0604030504040204" pitchFamily="34" charset="0"/>
            </a:endParaRPr>
          </a:p>
          <a:p>
            <a:pPr marL="231775" indent="0">
              <a:lnSpc>
                <a:spcPct val="120000"/>
              </a:lnSpc>
              <a:spcBef>
                <a:spcPts val="0"/>
              </a:spcBef>
              <a:spcAft>
                <a:spcPts val="800"/>
              </a:spcAft>
              <a:buNone/>
            </a:pPr>
            <a:endParaRPr lang="en-US" sz="1600" dirty="0">
              <a:latin typeface="Verdana" panose="020B0604030504040204" pitchFamily="34" charset="0"/>
              <a:ea typeface="Verdana" panose="020B0604030504040204" pitchFamily="34" charset="0"/>
              <a:cs typeface="Verdana" panose="020B0604030504040204" pitchFamily="34" charset="0"/>
            </a:endParaRPr>
          </a:p>
        </p:txBody>
      </p:sp>
      <p:sp>
        <p:nvSpPr>
          <p:cNvPr id="2" name="TextBox 1"/>
          <p:cNvSpPr txBox="1"/>
          <p:nvPr/>
        </p:nvSpPr>
        <p:spPr>
          <a:xfrm>
            <a:off x="796660" y="1172307"/>
            <a:ext cx="7233648" cy="1015663"/>
          </a:xfrm>
          <a:prstGeom prst="rect">
            <a:avLst/>
          </a:prstGeom>
          <a:noFill/>
        </p:spPr>
        <p:txBody>
          <a:bodyPr wrap="square" rtlCol="0">
            <a:spAutoFit/>
          </a:bodyPr>
          <a:lstStyle/>
          <a:p>
            <a:pPr algn="ctr">
              <a:spcBef>
                <a:spcPts val="0"/>
              </a:spcBef>
              <a:spcAft>
                <a:spcPts val="1800"/>
              </a:spcAft>
            </a:pPr>
            <a:r>
              <a:rPr lang="en-US" altLang="en-US" sz="2000" b="1" dirty="0">
                <a:solidFill>
                  <a:srgbClr val="6F868D"/>
                </a:solidFill>
                <a:latin typeface="Verdana" panose="020B0604030504040204" pitchFamily="34" charset="0"/>
                <a:ea typeface="Verdana" panose="020B0604030504040204" pitchFamily="34" charset="0"/>
                <a:cs typeface="Verdana" panose="020B0604030504040204" pitchFamily="34" charset="0"/>
              </a:rPr>
              <a:t>Candidates are notified by the department head or director and dean</a:t>
            </a:r>
            <a:r>
              <a:rPr lang="en-US" altLang="en-US" sz="2000" dirty="0">
                <a:solidFill>
                  <a:srgbClr val="6F868D"/>
                </a:solidFill>
                <a:latin typeface="Verdana" panose="020B0604030504040204" pitchFamily="34" charset="0"/>
                <a:ea typeface="Verdana" panose="020B0604030504040204" pitchFamily="34" charset="0"/>
                <a:cs typeface="Verdana" panose="020B0604030504040204" pitchFamily="34" charset="0"/>
              </a:rPr>
              <a:t> when their dossier has moved forward to the next level of the review.</a:t>
            </a:r>
          </a:p>
        </p:txBody>
      </p:sp>
    </p:spTree>
    <p:extLst>
      <p:ext uri="{BB962C8B-B14F-4D97-AF65-F5344CB8AC3E}">
        <p14:creationId xmlns:p14="http://schemas.microsoft.com/office/powerpoint/2010/main" val="419227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168825"/>
            <a:ext cx="7772400" cy="1046457"/>
          </a:xfrm>
        </p:spPr>
        <p:txBody>
          <a:bodyPr>
            <a:normAutofit/>
          </a:bodyPr>
          <a:lstStyle/>
          <a:p>
            <a:r>
              <a:rPr lang="en-US" altLang="en-US" sz="2800" dirty="0">
                <a:solidFill>
                  <a:srgbClr val="002060"/>
                </a:solidFill>
                <a:latin typeface="Verdana" panose="020B0604030504040204" pitchFamily="34" charset="0"/>
                <a:ea typeface="Verdana" panose="020B0604030504040204" pitchFamily="34" charset="0"/>
                <a:cs typeface="Verdana" panose="020B0604030504040204" pitchFamily="34" charset="0"/>
              </a:rPr>
              <a:t>Additions to Dossiers?</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685292" y="1420555"/>
            <a:ext cx="7772399" cy="4532376"/>
          </a:xfrm>
        </p:spPr>
        <p:txBody>
          <a:bodyPr>
            <a:normAutofit/>
          </a:bodyPr>
          <a:lstStyle/>
          <a:p>
            <a:pPr>
              <a:spcBef>
                <a:spcPts val="0"/>
              </a:spcBef>
              <a:spcAft>
                <a:spcPts val="1800"/>
              </a:spcAft>
            </a:pPr>
            <a:r>
              <a:rPr lang="en-US" altLang="en-US" sz="2200" dirty="0">
                <a:latin typeface="Verdana" panose="020B0604030504040204" pitchFamily="34" charset="0"/>
                <a:ea typeface="Verdana" panose="020B0604030504040204" pitchFamily="34" charset="0"/>
                <a:cs typeface="Verdana" panose="020B0604030504040204" pitchFamily="34" charset="0"/>
              </a:rPr>
              <a:t>Up to </a:t>
            </a:r>
            <a:r>
              <a:rPr lang="en-US" altLang="en-US" sz="2200" b="1" dirty="0">
                <a:latin typeface="Verdana" panose="020B0604030504040204" pitchFamily="34" charset="0"/>
                <a:ea typeface="Verdana" panose="020B0604030504040204" pitchFamily="34" charset="0"/>
                <a:cs typeface="Verdana" panose="020B0604030504040204" pitchFamily="34" charset="0"/>
              </a:rPr>
              <a:t>February 1</a:t>
            </a:r>
            <a:r>
              <a:rPr lang="en-US" altLang="en-US" sz="2200" dirty="0">
                <a:latin typeface="Verdana" panose="020B0604030504040204" pitchFamily="34" charset="0"/>
                <a:ea typeface="Verdana" panose="020B0604030504040204" pitchFamily="34" charset="0"/>
                <a:cs typeface="Verdana" panose="020B0604030504040204" pitchFamily="34" charset="0"/>
              </a:rPr>
              <a:t>, additions may be made (for example, a major grant or publication). </a:t>
            </a:r>
          </a:p>
          <a:p>
            <a:pPr>
              <a:spcBef>
                <a:spcPts val="0"/>
              </a:spcBef>
              <a:spcAft>
                <a:spcPts val="1800"/>
              </a:spcAft>
            </a:pPr>
            <a:r>
              <a:rPr lang="en-US" altLang="en-US" sz="2200" b="1" dirty="0">
                <a:latin typeface="Verdana" panose="020B0604030504040204" pitchFamily="34" charset="0"/>
                <a:ea typeface="Verdana" panose="020B0604030504040204" pitchFamily="34" charset="0"/>
                <a:cs typeface="Verdana" panose="020B0604030504040204" pitchFamily="34" charset="0"/>
              </a:rPr>
              <a:t>However, the addition must be requested by an administrator or committee chair.</a:t>
            </a:r>
          </a:p>
          <a:p>
            <a:pPr>
              <a:spcBef>
                <a:spcPts val="0"/>
              </a:spcBef>
              <a:spcAft>
                <a:spcPts val="1800"/>
              </a:spcAft>
            </a:pPr>
            <a:r>
              <a:rPr lang="en-US" altLang="en-US" sz="2200" dirty="0">
                <a:latin typeface="Verdana" panose="020B0604030504040204" pitchFamily="34" charset="0"/>
                <a:ea typeface="Verdana" panose="020B0604030504040204" pitchFamily="34" charset="0"/>
                <a:cs typeface="Verdana" panose="020B0604030504040204" pitchFamily="34" charset="0"/>
              </a:rPr>
              <a:t>Additions require re-review at earlier levels.</a:t>
            </a:r>
          </a:p>
          <a:p>
            <a:pPr>
              <a:spcBef>
                <a:spcPts val="0"/>
              </a:spcBef>
              <a:spcAft>
                <a:spcPts val="1800"/>
              </a:spcAft>
            </a:pPr>
            <a:r>
              <a:rPr lang="en-US" altLang="en-US" sz="2200" dirty="0">
                <a:latin typeface="Verdana" panose="020B0604030504040204" pitchFamily="34" charset="0"/>
                <a:ea typeface="Verdana" panose="020B0604030504040204" pitchFamily="34" charset="0"/>
                <a:cs typeface="Verdana" panose="020B0604030504040204" pitchFamily="34" charset="0"/>
              </a:rPr>
              <a:t>Candidate must be informed. </a:t>
            </a:r>
          </a:p>
          <a:p>
            <a:pPr>
              <a:spcBef>
                <a:spcPts val="0"/>
              </a:spcBef>
              <a:spcAft>
                <a:spcPts val="1800"/>
              </a:spcAft>
            </a:pPr>
            <a:r>
              <a:rPr lang="en-US" altLang="en-US" sz="2200" dirty="0">
                <a:latin typeface="Verdana" panose="020B0604030504040204" pitchFamily="34" charset="0"/>
                <a:ea typeface="Verdana" panose="020B0604030504040204" pitchFamily="34" charset="0"/>
                <a:cs typeface="Verdana" panose="020B0604030504040204" pitchFamily="34" charset="0"/>
              </a:rPr>
              <a:t>Candidate must be given chance to respond if the information is negative (such as poor teaching evaluations).</a:t>
            </a:r>
          </a:p>
        </p:txBody>
      </p:sp>
    </p:spTree>
    <p:extLst>
      <p:ext uri="{BB962C8B-B14F-4D97-AF65-F5344CB8AC3E}">
        <p14:creationId xmlns:p14="http://schemas.microsoft.com/office/powerpoint/2010/main" val="34669019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168825"/>
            <a:ext cx="7772400" cy="1046457"/>
          </a:xfrm>
        </p:spPr>
        <p:txBody>
          <a:bodyPr>
            <a:normAutofit/>
          </a:bodyPr>
          <a:lstStyle/>
          <a:p>
            <a:r>
              <a:rPr lang="en-US" altLang="en-US" sz="2800" dirty="0">
                <a:solidFill>
                  <a:srgbClr val="002060"/>
                </a:solidFill>
                <a:latin typeface="Verdana" panose="020B0604030504040204" pitchFamily="34" charset="0"/>
                <a:ea typeface="Verdana" panose="020B0604030504040204" pitchFamily="34" charset="0"/>
                <a:cs typeface="Verdana" panose="020B0604030504040204" pitchFamily="34" charset="0"/>
              </a:rPr>
              <a:t>Appeals of Promotion Decisions</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685292" y="1420555"/>
            <a:ext cx="7772399" cy="2881281"/>
          </a:xfrm>
        </p:spPr>
        <p:txBody>
          <a:bodyPr>
            <a:normAutofit/>
          </a:bodyPr>
          <a:lstStyle/>
          <a:p>
            <a:pPr>
              <a:spcBef>
                <a:spcPts val="0"/>
              </a:spcBef>
            </a:pPr>
            <a:r>
              <a:rPr lang="en-US" altLang="en-US" dirty="0">
                <a:latin typeface="Verdana" panose="020B0604030504040204" pitchFamily="34" charset="0"/>
                <a:ea typeface="Verdana" panose="020B0604030504040204" pitchFamily="34" charset="0"/>
                <a:cs typeface="Verdana" panose="020B0604030504040204" pitchFamily="34" charset="0"/>
              </a:rPr>
              <a:t>The Provost’s decision may be appealed, as detailed in UHAP 3.3.02.e and UHAP 4A.3.02.</a:t>
            </a:r>
            <a:br>
              <a:rPr lang="en-US" altLang="en-US" dirty="0">
                <a:latin typeface="Verdana" panose="020B0604030504040204" pitchFamily="34" charset="0"/>
                <a:ea typeface="Verdana" panose="020B0604030504040204" pitchFamily="34" charset="0"/>
                <a:cs typeface="Verdana" panose="020B0604030504040204" pitchFamily="34" charset="0"/>
              </a:rPr>
            </a:br>
            <a:endParaRPr lang="en-US" altLang="en-US" dirty="0">
              <a:latin typeface="Verdana" panose="020B0604030504040204" pitchFamily="34" charset="0"/>
              <a:ea typeface="Verdana" panose="020B0604030504040204" pitchFamily="34" charset="0"/>
              <a:cs typeface="Verdana" panose="020B0604030504040204" pitchFamily="34" charset="0"/>
            </a:endParaRPr>
          </a:p>
          <a:p>
            <a:pPr>
              <a:spcBef>
                <a:spcPts val="0"/>
              </a:spcBef>
            </a:pPr>
            <a:r>
              <a:rPr lang="en-US" altLang="en-US" b="1" dirty="0">
                <a:latin typeface="Verdana" panose="020B0604030504040204" pitchFamily="34" charset="0"/>
                <a:ea typeface="Verdana" panose="020B0604030504040204" pitchFamily="34" charset="0"/>
                <a:cs typeface="Verdana" panose="020B0604030504040204" pitchFamily="34" charset="0"/>
              </a:rPr>
              <a:t>Appeals to the President must be made in writing within 30 days of the Provost’s decision.</a:t>
            </a:r>
            <a:br>
              <a:rPr lang="en-US" altLang="en-US" b="1" dirty="0">
                <a:latin typeface="Verdana" panose="020B0604030504040204" pitchFamily="34" charset="0"/>
                <a:ea typeface="Verdana" panose="020B0604030504040204" pitchFamily="34" charset="0"/>
                <a:cs typeface="Verdana" panose="020B0604030504040204" pitchFamily="34" charset="0"/>
              </a:rPr>
            </a:br>
            <a:endParaRPr lang="en-US" altLang="en-US" b="1" dirty="0">
              <a:latin typeface="Verdana" panose="020B0604030504040204" pitchFamily="34" charset="0"/>
              <a:ea typeface="Verdana" panose="020B0604030504040204" pitchFamily="34" charset="0"/>
              <a:cs typeface="Verdana" panose="020B0604030504040204" pitchFamily="34" charset="0"/>
            </a:endParaRPr>
          </a:p>
          <a:p>
            <a:pPr>
              <a:spcBef>
                <a:spcPts val="0"/>
              </a:spcBef>
            </a:pPr>
            <a:r>
              <a:rPr lang="en-US" altLang="en-US" dirty="0">
                <a:latin typeface="Verdana" panose="020B0604030504040204" pitchFamily="34" charset="0"/>
                <a:ea typeface="Verdana" panose="020B0604030504040204" pitchFamily="34" charset="0"/>
                <a:cs typeface="Verdana" panose="020B0604030504040204" pitchFamily="34" charset="0"/>
              </a:rPr>
              <a:t>Access to redacted dossier is provided following the Provost’s Office protocol.</a:t>
            </a:r>
          </a:p>
        </p:txBody>
      </p:sp>
      <p:sp>
        <p:nvSpPr>
          <p:cNvPr id="4" name="TextBox 3"/>
          <p:cNvSpPr txBox="1"/>
          <p:nvPr/>
        </p:nvSpPr>
        <p:spPr>
          <a:xfrm>
            <a:off x="685291" y="4507109"/>
            <a:ext cx="7772400" cy="1323439"/>
          </a:xfrm>
          <a:prstGeom prst="rect">
            <a:avLst/>
          </a:prstGeom>
          <a:noFill/>
        </p:spPr>
        <p:txBody>
          <a:bodyPr wrap="square" rtlCol="0">
            <a:spAutoFit/>
          </a:bodyPr>
          <a:lstStyle/>
          <a:p>
            <a:pPr algn="ctr"/>
            <a:r>
              <a:rPr lang="en-US" altLang="en-US" sz="2000" i="1" dirty="0">
                <a:solidFill>
                  <a:srgbClr val="6F868D"/>
                </a:solidFill>
                <a:latin typeface="Verdana" panose="020B0604030504040204" pitchFamily="34" charset="0"/>
                <a:ea typeface="Verdana" panose="020B0604030504040204" pitchFamily="34" charset="0"/>
                <a:cs typeface="Verdana" panose="020B0604030504040204" pitchFamily="34" charset="0"/>
              </a:rPr>
              <a:t>The President’s decision is final, </a:t>
            </a:r>
            <a:r>
              <a:rPr lang="en-US" altLang="en-US" sz="2000" b="1" i="1" dirty="0">
                <a:solidFill>
                  <a:srgbClr val="6F868D"/>
                </a:solidFill>
                <a:latin typeface="Verdana" panose="020B0604030504040204" pitchFamily="34" charset="0"/>
                <a:ea typeface="Verdana" panose="020B0604030504040204" pitchFamily="34" charset="0"/>
                <a:cs typeface="Verdana" panose="020B0604030504040204" pitchFamily="34" charset="0"/>
              </a:rPr>
              <a:t>except</a:t>
            </a:r>
            <a:r>
              <a:rPr lang="en-US" altLang="en-US" sz="2000" i="1" dirty="0">
                <a:solidFill>
                  <a:srgbClr val="6F868D"/>
                </a:solidFill>
                <a:latin typeface="Verdana" panose="020B0604030504040204" pitchFamily="34" charset="0"/>
                <a:ea typeface="Verdana" panose="020B0604030504040204" pitchFamily="34" charset="0"/>
                <a:cs typeface="Verdana" panose="020B0604030504040204" pitchFamily="34" charset="0"/>
              </a:rPr>
              <a:t> in cases of discrimination or unconstitutional violations of due process.</a:t>
            </a:r>
          </a:p>
          <a:p>
            <a:pPr algn="ctr"/>
            <a:endParaRPr lang="en-US" sz="2000" dirty="0">
              <a:solidFill>
                <a:srgbClr val="6F868D"/>
              </a:solidFill>
            </a:endParaRPr>
          </a:p>
        </p:txBody>
      </p:sp>
    </p:spTree>
    <p:extLst>
      <p:ext uri="{BB962C8B-B14F-4D97-AF65-F5344CB8AC3E}">
        <p14:creationId xmlns:p14="http://schemas.microsoft.com/office/powerpoint/2010/main" val="2428204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868" y="2236841"/>
            <a:ext cx="8322907" cy="1250301"/>
          </a:xfrm>
        </p:spPr>
        <p:txBody>
          <a:bodyPr>
            <a:normAutofit/>
          </a:bodyPr>
          <a:lstStyle/>
          <a:p>
            <a:r>
              <a:rPr lang="en-US" sz="3600" dirty="0">
                <a:solidFill>
                  <a:srgbClr val="002060"/>
                </a:solidFill>
                <a:latin typeface="Verdana" panose="020B0604030504040204" pitchFamily="34" charset="0"/>
                <a:ea typeface="Verdana" panose="020B0604030504040204" pitchFamily="34" charset="0"/>
                <a:cs typeface="Verdana" panose="020B0604030504040204" pitchFamily="34" charset="0"/>
              </a:rPr>
              <a:t>Continuing Status Reviews</a:t>
            </a:r>
            <a:endParaRPr lang="en-US" sz="36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350768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242595"/>
            <a:ext cx="7772400" cy="1103313"/>
          </a:xfrm>
        </p:spPr>
        <p:txBody>
          <a:bodyPr>
            <a:normAutofit/>
          </a:bodyPr>
          <a:lstStyle/>
          <a:p>
            <a:r>
              <a:rPr lang="en-US" sz="2800" dirty="0"/>
              <a:t>Distinctive Aspects of </a:t>
            </a:r>
            <a:br>
              <a:rPr lang="en-US" sz="2800" dirty="0"/>
            </a:br>
            <a:r>
              <a:rPr lang="en-US" sz="2800" dirty="0"/>
              <a:t>Continuing-Status Reviews</a:t>
            </a:r>
          </a:p>
        </p:txBody>
      </p:sp>
      <p:sp>
        <p:nvSpPr>
          <p:cNvPr id="3" name="Content Placeholder 2"/>
          <p:cNvSpPr>
            <a:spLocks noGrp="1"/>
          </p:cNvSpPr>
          <p:nvPr>
            <p:ph idx="1"/>
          </p:nvPr>
        </p:nvSpPr>
        <p:spPr>
          <a:xfrm>
            <a:off x="502921" y="1587656"/>
            <a:ext cx="8081010" cy="4869128"/>
          </a:xfrm>
        </p:spPr>
        <p:txBody>
          <a:bodyPr>
            <a:normAutofit/>
          </a:bodyPr>
          <a:lstStyle/>
          <a:p>
            <a:pPr marL="457200" indent="-457200">
              <a:spcBef>
                <a:spcPts val="0"/>
              </a:spcBef>
              <a:spcAft>
                <a:spcPts val="1200"/>
              </a:spcAft>
              <a:buFont typeface="Arial" pitchFamily="34" charset="0"/>
              <a:buChar char="•"/>
            </a:pPr>
            <a:r>
              <a:rPr lang="en-US" sz="2400" b="1" dirty="0"/>
              <a:t>CS reviews consider </a:t>
            </a:r>
            <a:r>
              <a:rPr lang="en-US" sz="2400" b="1" i="1" dirty="0"/>
              <a:t>position effectiveness </a:t>
            </a:r>
            <a:r>
              <a:rPr lang="en-US" sz="2400" dirty="0"/>
              <a:t>as well as </a:t>
            </a:r>
            <a:r>
              <a:rPr lang="en-US" sz="2400" i="1" dirty="0"/>
              <a:t>teaching</a:t>
            </a:r>
            <a:r>
              <a:rPr lang="en-US" sz="2400" dirty="0"/>
              <a:t>, </a:t>
            </a:r>
            <a:r>
              <a:rPr lang="en-US" sz="2400" i="1" dirty="0"/>
              <a:t>research</a:t>
            </a:r>
            <a:r>
              <a:rPr lang="en-US" sz="2400" dirty="0"/>
              <a:t> &amp; </a:t>
            </a:r>
            <a:r>
              <a:rPr lang="en-US" sz="2400" i="1" dirty="0"/>
              <a:t>service</a:t>
            </a:r>
            <a:r>
              <a:rPr lang="en-US" sz="2400" dirty="0"/>
              <a:t>.</a:t>
            </a:r>
          </a:p>
          <a:p>
            <a:pPr marL="457200" indent="-457200">
              <a:spcBef>
                <a:spcPts val="0"/>
              </a:spcBef>
              <a:spcAft>
                <a:spcPts val="1200"/>
              </a:spcAft>
              <a:buFont typeface="Arial" pitchFamily="34" charset="0"/>
              <a:buChar char="•"/>
            </a:pPr>
            <a:r>
              <a:rPr lang="en-US" sz="2400" dirty="0"/>
              <a:t>Thus, the job description and allocation of time are even more important.</a:t>
            </a:r>
          </a:p>
          <a:p>
            <a:pPr marL="457200" indent="-457200">
              <a:spcBef>
                <a:spcPts val="0"/>
              </a:spcBef>
              <a:spcAft>
                <a:spcPts val="1200"/>
              </a:spcAft>
              <a:buFont typeface="Arial" pitchFamily="34" charset="0"/>
              <a:buChar char="•"/>
            </a:pPr>
            <a:r>
              <a:rPr lang="en-US" sz="2400" dirty="0"/>
              <a:t>Work with your supervisor to align your duties with your unit’s guidelines for promotion, and</a:t>
            </a:r>
          </a:p>
          <a:p>
            <a:pPr marL="457200" indent="-457200">
              <a:spcBef>
                <a:spcPts val="0"/>
              </a:spcBef>
              <a:spcAft>
                <a:spcPts val="1200"/>
              </a:spcAft>
              <a:buFont typeface="Arial" pitchFamily="34" charset="0"/>
              <a:buChar char="•"/>
            </a:pPr>
            <a:r>
              <a:rPr lang="en-US" sz="2400" dirty="0"/>
              <a:t>Make sure to document your contributions to publications and grants.</a:t>
            </a:r>
          </a:p>
          <a:p>
            <a:pPr marL="457200" indent="-457200">
              <a:spcBef>
                <a:spcPts val="0"/>
              </a:spcBef>
              <a:spcAft>
                <a:spcPts val="1200"/>
              </a:spcAft>
              <a:buFont typeface="Arial" pitchFamily="34" charset="0"/>
              <a:buChar char="•"/>
            </a:pPr>
            <a:r>
              <a:rPr lang="en-US" sz="2400" dirty="0"/>
              <a:t>Finally, develop an assessment plan to demonstrate the impact of your activities.</a:t>
            </a:r>
          </a:p>
          <a:p>
            <a:endParaRPr lang="en-US" dirty="0"/>
          </a:p>
        </p:txBody>
      </p:sp>
    </p:spTree>
    <p:extLst>
      <p:ext uri="{BB962C8B-B14F-4D97-AF65-F5344CB8AC3E}">
        <p14:creationId xmlns:p14="http://schemas.microsoft.com/office/powerpoint/2010/main" val="18862245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223934"/>
            <a:ext cx="7772400" cy="1103313"/>
          </a:xfrm>
        </p:spPr>
        <p:txBody>
          <a:bodyPr/>
          <a:lstStyle/>
          <a:p>
            <a:r>
              <a:rPr lang="en-US" sz="2800" dirty="0">
                <a:solidFill>
                  <a:srgbClr val="002060"/>
                </a:solidFill>
              </a:rPr>
              <a:t>Your Job Description </a:t>
            </a:r>
            <a:br>
              <a:rPr lang="en-US" sz="2800" dirty="0">
                <a:solidFill>
                  <a:srgbClr val="002060"/>
                </a:solidFill>
              </a:rPr>
            </a:br>
            <a:r>
              <a:rPr lang="en-US" sz="2800" dirty="0">
                <a:solidFill>
                  <a:srgbClr val="002060"/>
                </a:solidFill>
              </a:rPr>
              <a:t>Sets Your Baseline</a:t>
            </a:r>
            <a:endParaRPr lang="en-US" dirty="0"/>
          </a:p>
        </p:txBody>
      </p:sp>
      <p:sp>
        <p:nvSpPr>
          <p:cNvPr id="3" name="Content Placeholder 2"/>
          <p:cNvSpPr>
            <a:spLocks noGrp="1"/>
          </p:cNvSpPr>
          <p:nvPr>
            <p:ph idx="1"/>
          </p:nvPr>
        </p:nvSpPr>
        <p:spPr>
          <a:xfrm>
            <a:off x="673352" y="1713830"/>
            <a:ext cx="8150099" cy="4906449"/>
          </a:xfrm>
        </p:spPr>
        <p:txBody>
          <a:bodyPr>
            <a:normAutofit fontScale="77500" lnSpcReduction="20000"/>
          </a:bodyPr>
          <a:lstStyle/>
          <a:p>
            <a:pPr>
              <a:lnSpc>
                <a:spcPct val="120000"/>
              </a:lnSpc>
              <a:spcBef>
                <a:spcPts val="0"/>
              </a:spcBef>
              <a:spcAft>
                <a:spcPts val="1200"/>
              </a:spcAft>
            </a:pPr>
            <a:r>
              <a:rPr lang="en-US" sz="3100" dirty="0"/>
              <a:t>Explain </a:t>
            </a:r>
            <a:r>
              <a:rPr lang="en-US" sz="2900" dirty="0"/>
              <a:t>your contributions in non-technical terms.</a:t>
            </a:r>
          </a:p>
          <a:p>
            <a:pPr>
              <a:lnSpc>
                <a:spcPct val="120000"/>
              </a:lnSpc>
              <a:spcBef>
                <a:spcPts val="0"/>
              </a:spcBef>
              <a:spcAft>
                <a:spcPts val="1200"/>
              </a:spcAft>
            </a:pPr>
            <a:r>
              <a:rPr lang="en-US" sz="2900" b="1" dirty="0"/>
              <a:t>Include all job descriptions and note changes. </a:t>
            </a:r>
          </a:p>
          <a:p>
            <a:pPr>
              <a:lnSpc>
                <a:spcPct val="120000"/>
              </a:lnSpc>
              <a:spcBef>
                <a:spcPts val="0"/>
              </a:spcBef>
              <a:spcAft>
                <a:spcPts val="1200"/>
              </a:spcAft>
            </a:pPr>
            <a:r>
              <a:rPr lang="en-US" sz="2900" dirty="0"/>
              <a:t>Often job descriptions include </a:t>
            </a:r>
            <a:r>
              <a:rPr lang="en-US" sz="2900" b="1" dirty="0"/>
              <a:t>statements of duties </a:t>
            </a:r>
            <a:r>
              <a:rPr lang="en-US" sz="2900" dirty="0"/>
              <a:t>that are used to assess position effectiveness.</a:t>
            </a:r>
          </a:p>
          <a:p>
            <a:pPr>
              <a:lnSpc>
                <a:spcPct val="120000"/>
              </a:lnSpc>
              <a:spcBef>
                <a:spcPts val="0"/>
              </a:spcBef>
              <a:spcAft>
                <a:spcPts val="1200"/>
              </a:spcAft>
            </a:pPr>
            <a:r>
              <a:rPr lang="en-US" sz="2900" dirty="0"/>
              <a:t>Duties </a:t>
            </a:r>
            <a:r>
              <a:rPr lang="en-US" sz="2900" i="1" dirty="0"/>
              <a:t>should be divided into four categories: </a:t>
            </a:r>
          </a:p>
          <a:p>
            <a:pPr lvl="1">
              <a:lnSpc>
                <a:spcPct val="120000"/>
              </a:lnSpc>
              <a:spcBef>
                <a:spcPts val="0"/>
              </a:spcBef>
              <a:spcAft>
                <a:spcPts val="400"/>
              </a:spcAft>
              <a:buFont typeface="Wingdings" panose="05000000000000000000" pitchFamily="2" charset="2"/>
              <a:buChar char="Ø"/>
            </a:pPr>
            <a:r>
              <a:rPr lang="en-US" sz="2900" i="1" dirty="0"/>
              <a:t>Research/Scholarship/Creative Activity, </a:t>
            </a:r>
          </a:p>
          <a:p>
            <a:pPr lvl="1">
              <a:lnSpc>
                <a:spcPct val="120000"/>
              </a:lnSpc>
              <a:spcBef>
                <a:spcPts val="0"/>
              </a:spcBef>
              <a:spcAft>
                <a:spcPts val="400"/>
              </a:spcAft>
              <a:buFont typeface="Wingdings" panose="05000000000000000000" pitchFamily="2" charset="2"/>
              <a:buChar char="Ø"/>
            </a:pPr>
            <a:r>
              <a:rPr lang="en-US" sz="2900" i="1" dirty="0"/>
              <a:t>Outreach/Service, </a:t>
            </a:r>
          </a:p>
          <a:p>
            <a:pPr lvl="1">
              <a:lnSpc>
                <a:spcPct val="120000"/>
              </a:lnSpc>
              <a:spcBef>
                <a:spcPts val="0"/>
              </a:spcBef>
              <a:spcAft>
                <a:spcPts val="400"/>
              </a:spcAft>
              <a:buFont typeface="Wingdings" panose="05000000000000000000" pitchFamily="2" charset="2"/>
              <a:buChar char="Ø"/>
            </a:pPr>
            <a:r>
              <a:rPr lang="en-US" sz="2900" i="1" dirty="0"/>
              <a:t>Teaching/Educational Outreach, and</a:t>
            </a:r>
          </a:p>
          <a:p>
            <a:pPr lvl="1">
              <a:lnSpc>
                <a:spcPct val="120000"/>
              </a:lnSpc>
              <a:spcBef>
                <a:spcPts val="0"/>
              </a:spcBef>
              <a:spcAft>
                <a:spcPts val="400"/>
              </a:spcAft>
              <a:buFont typeface="Wingdings" panose="05000000000000000000" pitchFamily="2" charset="2"/>
              <a:buChar char="Ø"/>
            </a:pPr>
            <a:r>
              <a:rPr lang="en-US" sz="2900" i="1" dirty="0"/>
              <a:t>Position Effectiveness</a:t>
            </a:r>
          </a:p>
          <a:p>
            <a:pPr marL="0" indent="0">
              <a:buNone/>
            </a:pPr>
            <a:endParaRPr lang="en-US" i="1" dirty="0"/>
          </a:p>
        </p:txBody>
      </p:sp>
    </p:spTree>
    <p:extLst>
      <p:ext uri="{BB962C8B-B14F-4D97-AF65-F5344CB8AC3E}">
        <p14:creationId xmlns:p14="http://schemas.microsoft.com/office/powerpoint/2010/main" val="2896356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203200"/>
            <a:ext cx="7772400" cy="1103313"/>
          </a:xfrm>
        </p:spPr>
        <p:txBody>
          <a:bodyPr>
            <a:normAutofit/>
          </a:bodyPr>
          <a:lstStyle/>
          <a:p>
            <a:r>
              <a:rPr lang="en-US" sz="3600" dirty="0"/>
              <a:t>Introductions</a:t>
            </a:r>
          </a:p>
        </p:txBody>
      </p:sp>
      <p:sp>
        <p:nvSpPr>
          <p:cNvPr id="7" name="Content Placeholder 6"/>
          <p:cNvSpPr>
            <a:spLocks noGrp="1"/>
          </p:cNvSpPr>
          <p:nvPr>
            <p:ph idx="1"/>
          </p:nvPr>
        </p:nvSpPr>
        <p:spPr>
          <a:xfrm>
            <a:off x="1000977" y="1306513"/>
            <a:ext cx="7141028" cy="4914673"/>
          </a:xfrm>
        </p:spPr>
        <p:txBody>
          <a:bodyPr>
            <a:noAutofit/>
          </a:bodyPr>
          <a:lstStyle/>
          <a:p>
            <a:pPr lvl="0"/>
            <a:r>
              <a:rPr lang="en-US" b="1" dirty="0"/>
              <a:t>Andrea Romero</a:t>
            </a:r>
            <a:br>
              <a:rPr lang="en-US" dirty="0"/>
            </a:br>
            <a:r>
              <a:rPr lang="en-US" dirty="0"/>
              <a:t>Vice Provost for Faculty Affairs</a:t>
            </a:r>
            <a:endParaRPr lang="en-US" sz="1200" b="1" dirty="0"/>
          </a:p>
          <a:p>
            <a:pPr lvl="0"/>
            <a:r>
              <a:rPr lang="en-US" b="1" dirty="0"/>
              <a:t>David Nix</a:t>
            </a:r>
            <a:br>
              <a:rPr lang="en-US" b="1" dirty="0"/>
            </a:br>
            <a:r>
              <a:rPr lang="en-US" dirty="0"/>
              <a:t>Co-Chair, University P&amp;T Committee</a:t>
            </a:r>
            <a:endParaRPr lang="en-US" sz="1200" dirty="0"/>
          </a:p>
          <a:p>
            <a:pPr lvl="0"/>
            <a:r>
              <a:rPr lang="en-US" b="1" dirty="0"/>
              <a:t>Denise Roe</a:t>
            </a:r>
            <a:br>
              <a:rPr lang="en-US" dirty="0"/>
            </a:br>
            <a:r>
              <a:rPr lang="en-US" dirty="0"/>
              <a:t>Member, University P&amp;T Committee</a:t>
            </a:r>
            <a:endParaRPr lang="en-US" sz="1200" dirty="0"/>
          </a:p>
          <a:p>
            <a:pPr lvl="0"/>
            <a:r>
              <a:rPr lang="en-US" b="1"/>
              <a:t>Ingrid </a:t>
            </a:r>
            <a:r>
              <a:rPr lang="en-US" b="1" dirty="0"/>
              <a:t>Novodvorsky</a:t>
            </a:r>
            <a:br>
              <a:rPr lang="en-US" b="1" dirty="0"/>
            </a:br>
            <a:r>
              <a:rPr lang="en-US" dirty="0"/>
              <a:t>Director, Teaching, Learning &amp; Assessment</a:t>
            </a:r>
            <a:br>
              <a:rPr lang="en-US" dirty="0"/>
            </a:br>
            <a:r>
              <a:rPr lang="en-US" dirty="0"/>
              <a:t>Office of Instruction and Assessment</a:t>
            </a:r>
          </a:p>
          <a:p>
            <a:r>
              <a:rPr lang="en-US" b="1" dirty="0"/>
              <a:t>Gabriel Rodriguez</a:t>
            </a:r>
            <a:br>
              <a:rPr lang="en-US" dirty="0"/>
            </a:br>
            <a:r>
              <a:rPr lang="en-US" dirty="0"/>
              <a:t>Coordinator, Operations</a:t>
            </a:r>
            <a:br>
              <a:rPr lang="en-US" dirty="0"/>
            </a:br>
            <a:r>
              <a:rPr lang="en-US" dirty="0"/>
              <a:t>Office of Instruction and Assessment</a:t>
            </a:r>
          </a:p>
        </p:txBody>
      </p:sp>
    </p:spTree>
    <p:extLst>
      <p:ext uri="{BB962C8B-B14F-4D97-AF65-F5344CB8AC3E}">
        <p14:creationId xmlns:p14="http://schemas.microsoft.com/office/powerpoint/2010/main" val="26430925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952" y="93305"/>
            <a:ext cx="7772400" cy="1103313"/>
          </a:xfrm>
        </p:spPr>
        <p:txBody>
          <a:bodyPr/>
          <a:lstStyle/>
          <a:p>
            <a:r>
              <a:rPr lang="en-US" sz="2800" dirty="0"/>
              <a:t>Specify your Duties Accurately</a:t>
            </a:r>
          </a:p>
        </p:txBody>
      </p:sp>
      <p:sp>
        <p:nvSpPr>
          <p:cNvPr id="8" name="TextBox 7"/>
          <p:cNvSpPr txBox="1"/>
          <p:nvPr/>
        </p:nvSpPr>
        <p:spPr>
          <a:xfrm>
            <a:off x="450379" y="5231754"/>
            <a:ext cx="8276553" cy="646331"/>
          </a:xfrm>
          <a:prstGeom prst="rect">
            <a:avLst/>
          </a:prstGeom>
          <a:noFill/>
        </p:spPr>
        <p:txBody>
          <a:bodyPr wrap="square" rtlCol="0">
            <a:spAutoFit/>
          </a:bodyPr>
          <a:lstStyle/>
          <a:p>
            <a:pPr algn="ctr"/>
            <a:r>
              <a:rPr lang="en-US" b="1" dirty="0">
                <a:solidFill>
                  <a:srgbClr val="6F868D"/>
                </a:solidFill>
                <a:latin typeface="Verdana" panose="020B0604030504040204" pitchFamily="34" charset="0"/>
                <a:ea typeface="Verdana" panose="020B0604030504040204" pitchFamily="34" charset="0"/>
                <a:cs typeface="Verdana" panose="020B0604030504040204" pitchFamily="34" charset="0"/>
              </a:rPr>
              <a:t>If you select “Other Professional Activities,” list and specify the duties.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433611741"/>
              </p:ext>
            </p:extLst>
          </p:nvPr>
        </p:nvGraphicFramePr>
        <p:xfrm>
          <a:off x="1282890" y="1196618"/>
          <a:ext cx="6611529" cy="3802219"/>
        </p:xfrm>
        <a:graphic>
          <a:graphicData uri="http://schemas.openxmlformats.org/drawingml/2006/table">
            <a:tbl>
              <a:tblPr firstRow="1" bandRow="1">
                <a:tableStyleId>{5C22544A-7EE6-4342-B048-85BDC9FD1C3A}</a:tableStyleId>
              </a:tblPr>
              <a:tblGrid>
                <a:gridCol w="2333765">
                  <a:extLst>
                    <a:ext uri="{9D8B030D-6E8A-4147-A177-3AD203B41FA5}">
                      <a16:colId xmlns:a16="http://schemas.microsoft.com/office/drawing/2014/main" val="996259294"/>
                    </a:ext>
                  </a:extLst>
                </a:gridCol>
                <a:gridCol w="865823">
                  <a:extLst>
                    <a:ext uri="{9D8B030D-6E8A-4147-A177-3AD203B41FA5}">
                      <a16:colId xmlns:a16="http://schemas.microsoft.com/office/drawing/2014/main" val="723143335"/>
                    </a:ext>
                  </a:extLst>
                </a:gridCol>
                <a:gridCol w="900752">
                  <a:extLst>
                    <a:ext uri="{9D8B030D-6E8A-4147-A177-3AD203B41FA5}">
                      <a16:colId xmlns:a16="http://schemas.microsoft.com/office/drawing/2014/main" val="4214349870"/>
                    </a:ext>
                  </a:extLst>
                </a:gridCol>
                <a:gridCol w="1201003">
                  <a:extLst>
                    <a:ext uri="{9D8B030D-6E8A-4147-A177-3AD203B41FA5}">
                      <a16:colId xmlns:a16="http://schemas.microsoft.com/office/drawing/2014/main" val="1070667094"/>
                    </a:ext>
                  </a:extLst>
                </a:gridCol>
                <a:gridCol w="1310186">
                  <a:extLst>
                    <a:ext uri="{9D8B030D-6E8A-4147-A177-3AD203B41FA5}">
                      <a16:colId xmlns:a16="http://schemas.microsoft.com/office/drawing/2014/main" val="113606642"/>
                    </a:ext>
                  </a:extLst>
                </a:gridCol>
              </a:tblGrid>
              <a:tr h="711358">
                <a:tc>
                  <a:txBody>
                    <a:bodyPr/>
                    <a:lstStyle/>
                    <a:p>
                      <a:pPr marL="0" marR="0" algn="l">
                        <a:lnSpc>
                          <a:spcPct val="115000"/>
                        </a:lnSpc>
                        <a:spcBef>
                          <a:spcPts val="0"/>
                        </a:spcBef>
                        <a:spcAft>
                          <a:spcPts val="1000"/>
                        </a:spcAft>
                      </a:pPr>
                      <a:r>
                        <a:rPr lang="en-US" sz="1800" b="1" dirty="0">
                          <a:latin typeface="Verdana" panose="020B0604030504040204" pitchFamily="34" charset="0"/>
                          <a:ea typeface="Verdana" panose="020B0604030504040204" pitchFamily="34" charset="0"/>
                          <a:cs typeface="Verdana" panose="020B0604030504040204" pitchFamily="34" charset="0"/>
                        </a:rPr>
                        <a:t>Workload areas</a:t>
                      </a:r>
                      <a:endParaRPr lang="en-US" sz="1800" dirty="0">
                        <a:latin typeface="Verdana" panose="020B0604030504040204" pitchFamily="34" charset="0"/>
                        <a:ea typeface="Verdana" panose="020B0604030504040204" pitchFamily="34" charset="0"/>
                        <a:cs typeface="Verdana" panose="020B0604030504040204" pitchFamily="34" charset="0"/>
                      </a:endParaRPr>
                    </a:p>
                  </a:txBody>
                  <a:tcPr marL="68580" marR="68580" marT="7620" marB="0"/>
                </a:tc>
                <a:tc>
                  <a:txBody>
                    <a:bodyPr/>
                    <a:lstStyle/>
                    <a:p>
                      <a:pPr marL="0" marR="0" algn="l">
                        <a:lnSpc>
                          <a:spcPct val="115000"/>
                        </a:lnSpc>
                        <a:spcBef>
                          <a:spcPts val="0"/>
                        </a:spcBef>
                        <a:spcAft>
                          <a:spcPts val="1000"/>
                        </a:spcAft>
                      </a:pPr>
                      <a:r>
                        <a:rPr lang="en-US" sz="1800" b="1">
                          <a:latin typeface="Verdana" panose="020B0604030504040204" pitchFamily="34" charset="0"/>
                          <a:ea typeface="Verdana" panose="020B0604030504040204" pitchFamily="34" charset="0"/>
                          <a:cs typeface="Verdana" panose="020B0604030504040204" pitchFamily="34" charset="0"/>
                        </a:rPr>
                        <a:t>CALS</a:t>
                      </a:r>
                      <a:endParaRPr lang="en-US" sz="1800">
                        <a:latin typeface="Verdana" panose="020B0604030504040204" pitchFamily="34" charset="0"/>
                        <a:ea typeface="Verdana" panose="020B0604030504040204" pitchFamily="34" charset="0"/>
                        <a:cs typeface="Verdana" panose="020B0604030504040204" pitchFamily="34" charset="0"/>
                      </a:endParaRPr>
                    </a:p>
                  </a:txBody>
                  <a:tcPr marL="68580" marR="68580" marT="7620" marB="0"/>
                </a:tc>
                <a:tc>
                  <a:txBody>
                    <a:bodyPr/>
                    <a:lstStyle/>
                    <a:p>
                      <a:pPr marL="0" marR="0" algn="l">
                        <a:lnSpc>
                          <a:spcPct val="115000"/>
                        </a:lnSpc>
                        <a:spcBef>
                          <a:spcPts val="0"/>
                        </a:spcBef>
                        <a:spcAft>
                          <a:spcPts val="1000"/>
                        </a:spcAft>
                      </a:pPr>
                      <a:r>
                        <a:rPr lang="en-US" sz="1800" b="1">
                          <a:latin typeface="Verdana" panose="020B0604030504040204" pitchFamily="34" charset="0"/>
                          <a:ea typeface="Verdana" panose="020B0604030504040204" pitchFamily="34" charset="0"/>
                          <a:cs typeface="Verdana" panose="020B0604030504040204" pitchFamily="34" charset="0"/>
                        </a:rPr>
                        <a:t>CALS</a:t>
                      </a:r>
                      <a:endParaRPr lang="en-US" sz="1800">
                        <a:latin typeface="Verdana" panose="020B0604030504040204" pitchFamily="34" charset="0"/>
                        <a:ea typeface="Verdana" panose="020B0604030504040204" pitchFamily="34" charset="0"/>
                        <a:cs typeface="Verdana" panose="020B0604030504040204" pitchFamily="34" charset="0"/>
                      </a:endParaRPr>
                    </a:p>
                  </a:txBody>
                  <a:tcPr marL="68580" marR="68580" marT="7620" marB="0"/>
                </a:tc>
                <a:tc>
                  <a:txBody>
                    <a:bodyPr/>
                    <a:lstStyle/>
                    <a:p>
                      <a:pPr marL="0" marR="0" algn="l">
                        <a:lnSpc>
                          <a:spcPct val="115000"/>
                        </a:lnSpc>
                        <a:spcBef>
                          <a:spcPts val="0"/>
                        </a:spcBef>
                        <a:spcAft>
                          <a:spcPts val="1000"/>
                        </a:spcAft>
                      </a:pPr>
                      <a:r>
                        <a:rPr lang="en-US" sz="1800" b="1">
                          <a:latin typeface="Verdana" panose="020B0604030504040204" pitchFamily="34" charset="0"/>
                          <a:ea typeface="Verdana" panose="020B0604030504040204" pitchFamily="34" charset="0"/>
                          <a:cs typeface="Verdana" panose="020B0604030504040204" pitchFamily="34" charset="0"/>
                        </a:rPr>
                        <a:t>Curator</a:t>
                      </a:r>
                      <a:endParaRPr lang="en-US" sz="1800">
                        <a:latin typeface="Verdana" panose="020B0604030504040204" pitchFamily="34" charset="0"/>
                        <a:ea typeface="Verdana" panose="020B0604030504040204" pitchFamily="34" charset="0"/>
                        <a:cs typeface="Verdana" panose="020B0604030504040204" pitchFamily="34" charset="0"/>
                      </a:endParaRPr>
                    </a:p>
                  </a:txBody>
                  <a:tcPr marL="68580" marR="68580" marT="7620" marB="0"/>
                </a:tc>
                <a:tc>
                  <a:txBody>
                    <a:bodyPr/>
                    <a:lstStyle/>
                    <a:p>
                      <a:pPr marL="0" marR="0" algn="l">
                        <a:lnSpc>
                          <a:spcPct val="115000"/>
                        </a:lnSpc>
                        <a:spcBef>
                          <a:spcPts val="0"/>
                        </a:spcBef>
                        <a:spcAft>
                          <a:spcPts val="1000"/>
                        </a:spcAft>
                      </a:pPr>
                      <a:r>
                        <a:rPr lang="en-US" sz="1800" b="1">
                          <a:latin typeface="Verdana" panose="020B0604030504040204" pitchFamily="34" charset="0"/>
                          <a:ea typeface="Verdana" panose="020B0604030504040204" pitchFamily="34" charset="0"/>
                          <a:cs typeface="Verdana" panose="020B0604030504040204" pitchFamily="34" charset="0"/>
                        </a:rPr>
                        <a:t>Librarian</a:t>
                      </a:r>
                      <a:endParaRPr lang="en-US" sz="1800">
                        <a:latin typeface="Verdana" panose="020B0604030504040204" pitchFamily="34" charset="0"/>
                        <a:ea typeface="Verdana" panose="020B0604030504040204" pitchFamily="34" charset="0"/>
                        <a:cs typeface="Verdana" panose="020B0604030504040204" pitchFamily="34" charset="0"/>
                      </a:endParaRPr>
                    </a:p>
                  </a:txBody>
                  <a:tcPr marL="68580" marR="68580" marT="7620" marB="0"/>
                </a:tc>
                <a:extLst>
                  <a:ext uri="{0D108BD9-81ED-4DB2-BD59-A6C34878D82A}">
                    <a16:rowId xmlns:a16="http://schemas.microsoft.com/office/drawing/2014/main" val="1440302817"/>
                  </a:ext>
                </a:extLst>
              </a:tr>
              <a:tr h="895762">
                <a:tc>
                  <a:txBody>
                    <a:bodyPr/>
                    <a:lstStyle/>
                    <a:p>
                      <a:pPr marL="0" marR="0" algn="l">
                        <a:lnSpc>
                          <a:spcPct val="115000"/>
                        </a:lnSpc>
                        <a:spcBef>
                          <a:spcPts val="0"/>
                        </a:spcBef>
                        <a:spcAft>
                          <a:spcPts val="1000"/>
                        </a:spcAft>
                      </a:pPr>
                      <a:r>
                        <a:rPr lang="en-US" sz="1800" dirty="0">
                          <a:latin typeface="Verdana" panose="020B0604030504040204" pitchFamily="34" charset="0"/>
                          <a:ea typeface="Verdana" panose="020B0604030504040204" pitchFamily="34" charset="0"/>
                          <a:cs typeface="Verdana" panose="020B0604030504040204" pitchFamily="34" charset="0"/>
                        </a:rPr>
                        <a:t>Research/scholarly/creative activity</a:t>
                      </a:r>
                    </a:p>
                  </a:txBody>
                  <a:tcPr marL="68580" marR="68580" marT="7620" marB="0" anchor="ctr"/>
                </a:tc>
                <a:tc>
                  <a:txBody>
                    <a:bodyPr/>
                    <a:lstStyle/>
                    <a:p>
                      <a:pPr marL="0" marR="0" algn="ctr">
                        <a:lnSpc>
                          <a:spcPct val="115000"/>
                        </a:lnSpc>
                        <a:spcBef>
                          <a:spcPts val="0"/>
                        </a:spcBef>
                        <a:spcAft>
                          <a:spcPts val="1000"/>
                        </a:spcAft>
                      </a:pPr>
                      <a:r>
                        <a:rPr lang="en-US" sz="1800" dirty="0">
                          <a:latin typeface="Verdana" panose="020B0604030504040204" pitchFamily="34" charset="0"/>
                          <a:ea typeface="Verdana" panose="020B0604030504040204" pitchFamily="34" charset="0"/>
                          <a:cs typeface="Verdana" panose="020B0604030504040204" pitchFamily="34" charset="0"/>
                        </a:rPr>
                        <a:t>30%</a:t>
                      </a:r>
                    </a:p>
                  </a:txBody>
                  <a:tcPr marL="68580" marR="68580" marT="7620" marB="0" anchor="ctr"/>
                </a:tc>
                <a:tc>
                  <a:txBody>
                    <a:bodyPr/>
                    <a:lstStyle/>
                    <a:p>
                      <a:pPr algn="ctr">
                        <a:lnSpc>
                          <a:spcPct val="115000"/>
                        </a:lnSpc>
                      </a:pPr>
                      <a:r>
                        <a:rPr lang="en-US" sz="1800" dirty="0">
                          <a:latin typeface="Verdana" panose="020B0604030504040204" pitchFamily="34" charset="0"/>
                          <a:ea typeface="Verdana" panose="020B0604030504040204" pitchFamily="34" charset="0"/>
                          <a:cs typeface="Verdana" panose="020B0604030504040204" pitchFamily="34" charset="0"/>
                        </a:rPr>
                        <a:t>10%</a:t>
                      </a:r>
                    </a:p>
                  </a:txBody>
                  <a:tcPr marL="68580" marR="68580" marT="7620" marB="0" anchor="ctr"/>
                </a:tc>
                <a:tc>
                  <a:txBody>
                    <a:bodyPr/>
                    <a:lstStyle/>
                    <a:p>
                      <a:pPr marL="0" marR="0" algn="ctr">
                        <a:lnSpc>
                          <a:spcPct val="115000"/>
                        </a:lnSpc>
                        <a:spcBef>
                          <a:spcPts val="0"/>
                        </a:spcBef>
                        <a:spcAft>
                          <a:spcPts val="1000"/>
                        </a:spcAft>
                      </a:pPr>
                      <a:r>
                        <a:rPr lang="en-US" sz="1800" dirty="0">
                          <a:latin typeface="Verdana" panose="020B0604030504040204" pitchFamily="34" charset="0"/>
                          <a:ea typeface="Verdana" panose="020B0604030504040204" pitchFamily="34" charset="0"/>
                          <a:cs typeface="Verdana" panose="020B0604030504040204" pitchFamily="34" charset="0"/>
                        </a:rPr>
                        <a:t>40%</a:t>
                      </a:r>
                    </a:p>
                  </a:txBody>
                  <a:tcPr marL="68580" marR="68580" marT="7620" marB="0" anchor="ctr"/>
                </a:tc>
                <a:tc>
                  <a:txBody>
                    <a:bodyPr/>
                    <a:lstStyle/>
                    <a:p>
                      <a:pPr marL="0" marR="0" algn="ctr">
                        <a:lnSpc>
                          <a:spcPct val="115000"/>
                        </a:lnSpc>
                        <a:spcBef>
                          <a:spcPts val="0"/>
                        </a:spcBef>
                        <a:spcAft>
                          <a:spcPts val="1000"/>
                        </a:spcAft>
                      </a:pPr>
                      <a:r>
                        <a:rPr lang="en-US" sz="1800" dirty="0">
                          <a:latin typeface="Verdana" panose="020B0604030504040204" pitchFamily="34" charset="0"/>
                          <a:ea typeface="Verdana" panose="020B0604030504040204" pitchFamily="34" charset="0"/>
                          <a:cs typeface="Verdana" panose="020B0604030504040204" pitchFamily="34" charset="0"/>
                        </a:rPr>
                        <a:t>20%</a:t>
                      </a:r>
                    </a:p>
                  </a:txBody>
                  <a:tcPr marL="68580" marR="68580" marT="7620" marB="0" anchor="ctr"/>
                </a:tc>
                <a:extLst>
                  <a:ext uri="{0D108BD9-81ED-4DB2-BD59-A6C34878D82A}">
                    <a16:rowId xmlns:a16="http://schemas.microsoft.com/office/drawing/2014/main" val="2080331336"/>
                  </a:ext>
                </a:extLst>
              </a:tr>
              <a:tr h="409432">
                <a:tc>
                  <a:txBody>
                    <a:bodyPr/>
                    <a:lstStyle/>
                    <a:p>
                      <a:pPr marL="0" marR="0" algn="l">
                        <a:lnSpc>
                          <a:spcPct val="115000"/>
                        </a:lnSpc>
                        <a:spcBef>
                          <a:spcPts val="0"/>
                        </a:spcBef>
                        <a:spcAft>
                          <a:spcPts val="1000"/>
                        </a:spcAft>
                      </a:pPr>
                      <a:r>
                        <a:rPr lang="en-US" sz="1800" dirty="0">
                          <a:latin typeface="Verdana" panose="020B0604030504040204" pitchFamily="34" charset="0"/>
                          <a:ea typeface="Verdana" panose="020B0604030504040204" pitchFamily="34" charset="0"/>
                          <a:cs typeface="Verdana" panose="020B0604030504040204" pitchFamily="34" charset="0"/>
                        </a:rPr>
                        <a:t>Extension</a:t>
                      </a:r>
                    </a:p>
                  </a:txBody>
                  <a:tcPr marL="68580" marR="68580" marT="7620" marB="0" anchor="ctr"/>
                </a:tc>
                <a:tc>
                  <a:txBody>
                    <a:bodyPr/>
                    <a:lstStyle/>
                    <a:p>
                      <a:pPr algn="ctr">
                        <a:lnSpc>
                          <a:spcPct val="115000"/>
                        </a:lnSpc>
                      </a:pPr>
                      <a:r>
                        <a:rPr lang="en-US" sz="1800" dirty="0">
                          <a:latin typeface="Verdana" panose="020B0604030504040204" pitchFamily="34" charset="0"/>
                          <a:ea typeface="Verdana" panose="020B0604030504040204" pitchFamily="34" charset="0"/>
                          <a:cs typeface="Verdana" panose="020B0604030504040204" pitchFamily="34" charset="0"/>
                        </a:rPr>
                        <a:t>50%</a:t>
                      </a:r>
                    </a:p>
                  </a:txBody>
                  <a:tcPr marL="68580" marR="68580" marT="7620" marB="0" anchor="ctr"/>
                </a:tc>
                <a:tc>
                  <a:txBody>
                    <a:bodyPr/>
                    <a:lstStyle/>
                    <a:p>
                      <a:pPr algn="ctr">
                        <a:lnSpc>
                          <a:spcPct val="115000"/>
                        </a:lnSpc>
                      </a:pPr>
                      <a:r>
                        <a:rPr lang="en-US" sz="1800" dirty="0">
                          <a:latin typeface="Verdana" panose="020B0604030504040204" pitchFamily="34" charset="0"/>
                          <a:ea typeface="Verdana" panose="020B0604030504040204" pitchFamily="34" charset="0"/>
                          <a:cs typeface="Verdana" panose="020B0604030504040204" pitchFamily="34" charset="0"/>
                        </a:rPr>
                        <a:t>70%</a:t>
                      </a:r>
                    </a:p>
                  </a:txBody>
                  <a:tcPr marL="68580" marR="68580" marT="7620" marB="0" anchor="ctr"/>
                </a:tc>
                <a:tc>
                  <a:txBody>
                    <a:bodyPr/>
                    <a:lstStyle/>
                    <a:p>
                      <a:pPr algn="ctr">
                        <a:lnSpc>
                          <a:spcPct val="115000"/>
                        </a:lnSpc>
                      </a:pPr>
                      <a:endParaRPr lang="en-US" sz="1800" dirty="0">
                        <a:latin typeface="Verdana" panose="020B0604030504040204" pitchFamily="34" charset="0"/>
                        <a:ea typeface="Verdana" panose="020B0604030504040204" pitchFamily="34" charset="0"/>
                        <a:cs typeface="Verdana" panose="020B0604030504040204" pitchFamily="34" charset="0"/>
                      </a:endParaRPr>
                    </a:p>
                  </a:txBody>
                  <a:tcPr marL="68580" marR="68580" marT="7620" marB="0" anchor="ctr"/>
                </a:tc>
                <a:tc>
                  <a:txBody>
                    <a:bodyPr/>
                    <a:lstStyle/>
                    <a:p>
                      <a:pPr marL="0" marR="0" algn="ctr">
                        <a:lnSpc>
                          <a:spcPct val="115000"/>
                        </a:lnSpc>
                        <a:spcBef>
                          <a:spcPts val="0"/>
                        </a:spcBef>
                        <a:spcAft>
                          <a:spcPts val="1000"/>
                        </a:spcAft>
                      </a:pPr>
                      <a:endParaRPr lang="en-US" sz="1800" dirty="0">
                        <a:latin typeface="Verdana" panose="020B0604030504040204" pitchFamily="34" charset="0"/>
                        <a:ea typeface="Verdana" panose="020B0604030504040204" pitchFamily="34" charset="0"/>
                        <a:cs typeface="Verdana" panose="020B0604030504040204" pitchFamily="34" charset="0"/>
                      </a:endParaRPr>
                    </a:p>
                  </a:txBody>
                  <a:tcPr marL="68580" marR="68580" marT="7620" marB="0" anchor="ctr"/>
                </a:tc>
                <a:extLst>
                  <a:ext uri="{0D108BD9-81ED-4DB2-BD59-A6C34878D82A}">
                    <a16:rowId xmlns:a16="http://schemas.microsoft.com/office/drawing/2014/main" val="983374927"/>
                  </a:ext>
                </a:extLst>
              </a:tr>
              <a:tr h="504968">
                <a:tc>
                  <a:txBody>
                    <a:bodyPr/>
                    <a:lstStyle/>
                    <a:p>
                      <a:pPr marL="0" marR="0" algn="l">
                        <a:lnSpc>
                          <a:spcPct val="115000"/>
                        </a:lnSpc>
                        <a:spcBef>
                          <a:spcPts val="0"/>
                        </a:spcBef>
                        <a:spcAft>
                          <a:spcPts val="1000"/>
                        </a:spcAft>
                      </a:pPr>
                      <a:r>
                        <a:rPr lang="en-US" sz="1800" dirty="0">
                          <a:latin typeface="Verdana" panose="020B0604030504040204" pitchFamily="34" charset="0"/>
                          <a:ea typeface="Verdana" panose="020B0604030504040204" pitchFamily="34" charset="0"/>
                          <a:cs typeface="Verdana" panose="020B0604030504040204" pitchFamily="34" charset="0"/>
                        </a:rPr>
                        <a:t>Teaching</a:t>
                      </a:r>
                    </a:p>
                  </a:txBody>
                  <a:tcPr marL="68580" marR="68580" marT="7620" marB="0" anchor="ctr"/>
                </a:tc>
                <a:tc>
                  <a:txBody>
                    <a:bodyPr/>
                    <a:lstStyle/>
                    <a:p>
                      <a:pPr algn="ctr">
                        <a:lnSpc>
                          <a:spcPct val="115000"/>
                        </a:lnSpc>
                      </a:pPr>
                      <a:endParaRPr lang="en-US" sz="1800" dirty="0">
                        <a:latin typeface="Verdana" panose="020B0604030504040204" pitchFamily="34" charset="0"/>
                        <a:ea typeface="Verdana" panose="020B0604030504040204" pitchFamily="34" charset="0"/>
                        <a:cs typeface="Verdana" panose="020B0604030504040204" pitchFamily="34" charset="0"/>
                      </a:endParaRPr>
                    </a:p>
                  </a:txBody>
                  <a:tcPr marL="68580" marR="68580" marT="7620" marB="0" anchor="ctr"/>
                </a:tc>
                <a:tc>
                  <a:txBody>
                    <a:bodyPr/>
                    <a:lstStyle/>
                    <a:p>
                      <a:pPr algn="ctr">
                        <a:lnSpc>
                          <a:spcPct val="115000"/>
                        </a:lnSpc>
                      </a:pPr>
                      <a:endParaRPr lang="en-US" sz="1800" dirty="0">
                        <a:latin typeface="Verdana" panose="020B0604030504040204" pitchFamily="34" charset="0"/>
                        <a:ea typeface="Verdana" panose="020B0604030504040204" pitchFamily="34" charset="0"/>
                        <a:cs typeface="Verdana" panose="020B0604030504040204" pitchFamily="34" charset="0"/>
                      </a:endParaRPr>
                    </a:p>
                  </a:txBody>
                  <a:tcPr marL="68580" marR="68580" marT="7620" marB="0" anchor="ctr"/>
                </a:tc>
                <a:tc>
                  <a:txBody>
                    <a:bodyPr/>
                    <a:lstStyle/>
                    <a:p>
                      <a:pPr algn="ctr">
                        <a:lnSpc>
                          <a:spcPct val="115000"/>
                        </a:lnSpc>
                      </a:pPr>
                      <a:endParaRPr lang="en-US" sz="1800" dirty="0">
                        <a:latin typeface="Verdana" panose="020B0604030504040204" pitchFamily="34" charset="0"/>
                        <a:ea typeface="Verdana" panose="020B0604030504040204" pitchFamily="34" charset="0"/>
                        <a:cs typeface="Verdana" panose="020B0604030504040204" pitchFamily="34" charset="0"/>
                      </a:endParaRPr>
                    </a:p>
                  </a:txBody>
                  <a:tcPr marL="68580" marR="68580" marT="7620" marB="0" anchor="ctr"/>
                </a:tc>
                <a:tc>
                  <a:txBody>
                    <a:bodyPr/>
                    <a:lstStyle/>
                    <a:p>
                      <a:pPr marL="0" marR="0" algn="ctr">
                        <a:lnSpc>
                          <a:spcPct val="115000"/>
                        </a:lnSpc>
                        <a:spcBef>
                          <a:spcPts val="0"/>
                        </a:spcBef>
                        <a:spcAft>
                          <a:spcPts val="1000"/>
                        </a:spcAft>
                      </a:pPr>
                      <a:endParaRPr lang="en-US" sz="1800" dirty="0">
                        <a:latin typeface="Verdana" panose="020B0604030504040204" pitchFamily="34" charset="0"/>
                        <a:ea typeface="Verdana" panose="020B0604030504040204" pitchFamily="34" charset="0"/>
                        <a:cs typeface="Verdana" panose="020B0604030504040204" pitchFamily="34" charset="0"/>
                      </a:endParaRPr>
                    </a:p>
                  </a:txBody>
                  <a:tcPr marL="68580" marR="68580" marT="7620" marB="0" anchor="ctr"/>
                </a:tc>
                <a:extLst>
                  <a:ext uri="{0D108BD9-81ED-4DB2-BD59-A6C34878D82A}">
                    <a16:rowId xmlns:a16="http://schemas.microsoft.com/office/drawing/2014/main" val="1209167396"/>
                  </a:ext>
                </a:extLst>
              </a:tr>
              <a:tr h="515106">
                <a:tc>
                  <a:txBody>
                    <a:bodyPr/>
                    <a:lstStyle/>
                    <a:p>
                      <a:pPr marL="0" marR="0" algn="l">
                        <a:lnSpc>
                          <a:spcPct val="115000"/>
                        </a:lnSpc>
                        <a:spcBef>
                          <a:spcPts val="0"/>
                        </a:spcBef>
                        <a:spcAft>
                          <a:spcPts val="1000"/>
                        </a:spcAft>
                      </a:pPr>
                      <a:r>
                        <a:rPr lang="en-US" sz="1800" dirty="0">
                          <a:latin typeface="Verdana" panose="020B0604030504040204" pitchFamily="34" charset="0"/>
                          <a:ea typeface="Verdana" panose="020B0604030504040204" pitchFamily="34" charset="0"/>
                          <a:cs typeface="Verdana" panose="020B0604030504040204" pitchFamily="34" charset="0"/>
                        </a:rPr>
                        <a:t>Service/Outreach</a:t>
                      </a:r>
                    </a:p>
                  </a:txBody>
                  <a:tcPr marL="68580" marR="68580" marT="7620" marB="0" anchor="ctr"/>
                </a:tc>
                <a:tc>
                  <a:txBody>
                    <a:bodyPr/>
                    <a:lstStyle/>
                    <a:p>
                      <a:pPr algn="ctr">
                        <a:lnSpc>
                          <a:spcPct val="115000"/>
                        </a:lnSpc>
                      </a:pPr>
                      <a:r>
                        <a:rPr lang="en-US" sz="1800" dirty="0">
                          <a:latin typeface="Verdana" panose="020B0604030504040204" pitchFamily="34" charset="0"/>
                          <a:ea typeface="Verdana" panose="020B0604030504040204" pitchFamily="34" charset="0"/>
                          <a:cs typeface="Verdana" panose="020B0604030504040204" pitchFamily="34" charset="0"/>
                        </a:rPr>
                        <a:t>20%</a:t>
                      </a:r>
                    </a:p>
                  </a:txBody>
                  <a:tcPr marL="68580" marR="68580" marT="7620" marB="0" anchor="ctr"/>
                </a:tc>
                <a:tc>
                  <a:txBody>
                    <a:bodyPr/>
                    <a:lstStyle/>
                    <a:p>
                      <a:pPr marL="0" marR="0" lvl="0" indent="0" algn="ctr" defTabSz="457200" rtl="0" eaLnBrk="1" fontAlgn="auto" latinLnBrk="0" hangingPunct="1">
                        <a:lnSpc>
                          <a:spcPct val="115000"/>
                        </a:lnSpc>
                        <a:spcBef>
                          <a:spcPts val="0"/>
                        </a:spcBef>
                        <a:spcAft>
                          <a:spcPts val="0"/>
                        </a:spcAft>
                        <a:buClrTx/>
                        <a:buSzTx/>
                        <a:buFontTx/>
                        <a:buNone/>
                        <a:tabLst/>
                        <a:defRPr/>
                      </a:pPr>
                      <a:r>
                        <a:rPr lang="en-US" sz="1800" dirty="0">
                          <a:latin typeface="Verdana" panose="020B0604030504040204" pitchFamily="34" charset="0"/>
                          <a:ea typeface="Verdana" panose="020B0604030504040204" pitchFamily="34" charset="0"/>
                          <a:cs typeface="Verdana" panose="020B0604030504040204" pitchFamily="34" charset="0"/>
                        </a:rPr>
                        <a:t>20%</a:t>
                      </a:r>
                    </a:p>
                  </a:txBody>
                  <a:tcPr marL="68580" marR="68580" marT="7620" marB="0" anchor="ctr"/>
                </a:tc>
                <a:tc>
                  <a:txBody>
                    <a:bodyPr/>
                    <a:lstStyle/>
                    <a:p>
                      <a:pPr algn="ctr">
                        <a:lnSpc>
                          <a:spcPct val="115000"/>
                        </a:lnSpc>
                      </a:pPr>
                      <a:r>
                        <a:rPr lang="en-US" sz="1800" dirty="0">
                          <a:latin typeface="Verdana" panose="020B0604030504040204" pitchFamily="34" charset="0"/>
                          <a:ea typeface="Verdana" panose="020B0604030504040204" pitchFamily="34" charset="0"/>
                          <a:cs typeface="Verdana" panose="020B0604030504040204" pitchFamily="34" charset="0"/>
                        </a:rPr>
                        <a:t>60%</a:t>
                      </a:r>
                    </a:p>
                  </a:txBody>
                  <a:tcPr marL="68580" marR="68580" marT="7620" marB="0" anchor="ctr"/>
                </a:tc>
                <a:tc>
                  <a:txBody>
                    <a:bodyPr/>
                    <a:lstStyle/>
                    <a:p>
                      <a:pPr algn="ctr">
                        <a:lnSpc>
                          <a:spcPct val="115000"/>
                        </a:lnSpc>
                      </a:pPr>
                      <a:r>
                        <a:rPr lang="en-US" sz="1800" dirty="0">
                          <a:latin typeface="Verdana" panose="020B0604030504040204" pitchFamily="34" charset="0"/>
                          <a:ea typeface="Verdana" panose="020B0604030504040204" pitchFamily="34" charset="0"/>
                          <a:cs typeface="Verdana" panose="020B0604030504040204" pitchFamily="34" charset="0"/>
                        </a:rPr>
                        <a:t>10%</a:t>
                      </a:r>
                    </a:p>
                  </a:txBody>
                  <a:tcPr marL="68580" marR="68580" marT="7620" marB="0" anchor="ctr"/>
                </a:tc>
                <a:extLst>
                  <a:ext uri="{0D108BD9-81ED-4DB2-BD59-A6C34878D82A}">
                    <a16:rowId xmlns:a16="http://schemas.microsoft.com/office/drawing/2014/main" val="1149976855"/>
                  </a:ext>
                </a:extLst>
              </a:tr>
              <a:tr h="765593">
                <a:tc>
                  <a:txBody>
                    <a:bodyPr/>
                    <a:lstStyle/>
                    <a:p>
                      <a:pPr marL="0" marR="0" algn="l">
                        <a:lnSpc>
                          <a:spcPct val="115000"/>
                        </a:lnSpc>
                        <a:spcBef>
                          <a:spcPts val="0"/>
                        </a:spcBef>
                        <a:spcAft>
                          <a:spcPts val="1000"/>
                        </a:spcAft>
                      </a:pPr>
                      <a:r>
                        <a:rPr lang="en-US" sz="1800" dirty="0">
                          <a:latin typeface="Verdana" panose="020B0604030504040204" pitchFamily="34" charset="0"/>
                          <a:ea typeface="Verdana" panose="020B0604030504040204" pitchFamily="34" charset="0"/>
                          <a:cs typeface="Verdana" panose="020B0604030504040204" pitchFamily="34" charset="0"/>
                        </a:rPr>
                        <a:t>Position Effectiveness</a:t>
                      </a:r>
                    </a:p>
                  </a:txBody>
                  <a:tcPr marL="68580" marR="68580" marT="7620" marB="0" anchor="ctr"/>
                </a:tc>
                <a:tc>
                  <a:txBody>
                    <a:bodyPr/>
                    <a:lstStyle/>
                    <a:p>
                      <a:pPr algn="ctr">
                        <a:lnSpc>
                          <a:spcPct val="115000"/>
                        </a:lnSpc>
                      </a:pPr>
                      <a:endParaRPr lang="en-US" sz="1800" dirty="0">
                        <a:latin typeface="Verdana" panose="020B0604030504040204" pitchFamily="34" charset="0"/>
                        <a:ea typeface="Verdana" panose="020B0604030504040204" pitchFamily="34" charset="0"/>
                        <a:cs typeface="Verdana" panose="020B0604030504040204" pitchFamily="34" charset="0"/>
                      </a:endParaRPr>
                    </a:p>
                  </a:txBody>
                  <a:tcPr marL="68580" marR="68580" marT="7620" marB="0" anchor="ctr"/>
                </a:tc>
                <a:tc>
                  <a:txBody>
                    <a:bodyPr/>
                    <a:lstStyle/>
                    <a:p>
                      <a:pPr algn="ctr">
                        <a:lnSpc>
                          <a:spcPct val="115000"/>
                        </a:lnSpc>
                      </a:pPr>
                      <a:endParaRPr lang="en-US" sz="1800" dirty="0">
                        <a:latin typeface="Verdana" panose="020B0604030504040204" pitchFamily="34" charset="0"/>
                        <a:ea typeface="Verdana" panose="020B0604030504040204" pitchFamily="34" charset="0"/>
                        <a:cs typeface="Verdana" panose="020B0604030504040204" pitchFamily="34" charset="0"/>
                      </a:endParaRPr>
                    </a:p>
                  </a:txBody>
                  <a:tcPr marL="68580" marR="68580" marT="7620" marB="0" anchor="ctr"/>
                </a:tc>
                <a:tc>
                  <a:txBody>
                    <a:bodyPr/>
                    <a:lstStyle/>
                    <a:p>
                      <a:pPr marL="0" marR="0" algn="ctr">
                        <a:lnSpc>
                          <a:spcPct val="115000"/>
                        </a:lnSpc>
                        <a:spcBef>
                          <a:spcPts val="0"/>
                        </a:spcBef>
                        <a:spcAft>
                          <a:spcPts val="1000"/>
                        </a:spcAft>
                      </a:pPr>
                      <a:endParaRPr lang="en-US" sz="1800" dirty="0">
                        <a:latin typeface="Verdana" panose="020B0604030504040204" pitchFamily="34" charset="0"/>
                        <a:ea typeface="Verdana" panose="020B0604030504040204" pitchFamily="34" charset="0"/>
                        <a:cs typeface="Verdana" panose="020B0604030504040204" pitchFamily="34" charset="0"/>
                      </a:endParaRPr>
                    </a:p>
                  </a:txBody>
                  <a:tcPr marL="68580" marR="68580" marT="7620" marB="0" anchor="ctr"/>
                </a:tc>
                <a:tc>
                  <a:txBody>
                    <a:bodyPr/>
                    <a:lstStyle/>
                    <a:p>
                      <a:pPr marL="0" marR="0" algn="ctr">
                        <a:lnSpc>
                          <a:spcPct val="115000"/>
                        </a:lnSpc>
                        <a:spcBef>
                          <a:spcPts val="0"/>
                        </a:spcBef>
                        <a:spcAft>
                          <a:spcPts val="1000"/>
                        </a:spcAft>
                      </a:pPr>
                      <a:r>
                        <a:rPr lang="en-US" sz="1800" dirty="0">
                          <a:latin typeface="Verdana" panose="020B0604030504040204" pitchFamily="34" charset="0"/>
                          <a:ea typeface="Verdana" panose="020B0604030504040204" pitchFamily="34" charset="0"/>
                          <a:cs typeface="Verdana" panose="020B0604030504040204" pitchFamily="34" charset="0"/>
                        </a:rPr>
                        <a:t>70%</a:t>
                      </a:r>
                    </a:p>
                  </a:txBody>
                  <a:tcPr marL="68580" marR="68580" marT="7620" marB="0" anchor="ctr"/>
                </a:tc>
                <a:extLst>
                  <a:ext uri="{0D108BD9-81ED-4DB2-BD59-A6C34878D82A}">
                    <a16:rowId xmlns:a16="http://schemas.microsoft.com/office/drawing/2014/main" val="74169153"/>
                  </a:ext>
                </a:extLst>
              </a:tr>
            </a:tbl>
          </a:graphicData>
        </a:graphic>
      </p:graphicFrame>
    </p:spTree>
    <p:extLst>
      <p:ext uri="{BB962C8B-B14F-4D97-AF65-F5344CB8AC3E}">
        <p14:creationId xmlns:p14="http://schemas.microsoft.com/office/powerpoint/2010/main" val="11239662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191069"/>
            <a:ext cx="7772400" cy="1103313"/>
          </a:xfrm>
        </p:spPr>
        <p:txBody>
          <a:bodyPr>
            <a:normAutofit/>
          </a:bodyPr>
          <a:lstStyle/>
          <a:p>
            <a:r>
              <a:rPr lang="en-US" sz="2800" kern="0" dirty="0">
                <a:solidFill>
                  <a:srgbClr val="002060"/>
                </a:solidFill>
                <a:latin typeface="Verdana" panose="020B0604030504040204" pitchFamily="34" charset="0"/>
                <a:ea typeface="Verdana" panose="020B0604030504040204" pitchFamily="34" charset="0"/>
                <a:cs typeface="Verdana" panose="020B0604030504040204" pitchFamily="34" charset="0"/>
              </a:rPr>
              <a:t>Use Your Dossier to </a:t>
            </a:r>
            <a:br>
              <a:rPr lang="en-US" sz="2800" kern="0" dirty="0">
                <a:solidFill>
                  <a:srgbClr val="002060"/>
                </a:solidFill>
                <a:latin typeface="Verdana" panose="020B0604030504040204" pitchFamily="34" charset="0"/>
                <a:ea typeface="Verdana" panose="020B0604030504040204" pitchFamily="34" charset="0"/>
                <a:cs typeface="Verdana" panose="020B0604030504040204" pitchFamily="34" charset="0"/>
              </a:rPr>
            </a:br>
            <a:r>
              <a:rPr lang="en-US" sz="2800" kern="0" dirty="0">
                <a:solidFill>
                  <a:srgbClr val="002060"/>
                </a:solidFill>
                <a:latin typeface="Verdana" panose="020B0604030504040204" pitchFamily="34" charset="0"/>
                <a:ea typeface="Verdana" panose="020B0604030504040204" pitchFamily="34" charset="0"/>
                <a:cs typeface="Verdana" panose="020B0604030504040204" pitchFamily="34" charset="0"/>
              </a:rPr>
              <a:t>Document Your Impact</a:t>
            </a:r>
            <a:endParaRPr lang="en-US" sz="2800" dirty="0">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445771" y="1700485"/>
            <a:ext cx="8458200" cy="5062906"/>
          </a:xfrm>
        </p:spPr>
        <p:txBody>
          <a:bodyPr>
            <a:normAutofit/>
          </a:bodyPr>
          <a:lstStyle/>
          <a:p>
            <a:pPr>
              <a:spcBef>
                <a:spcPts val="0"/>
              </a:spcBef>
              <a:spcAft>
                <a:spcPts val="1000"/>
              </a:spcAft>
              <a:buFont typeface="Wingdings" panose="05000000000000000000" pitchFamily="2" charset="2"/>
              <a:buChar char="ü"/>
            </a:pPr>
            <a:r>
              <a:rPr lang="en-US" sz="2200" dirty="0"/>
              <a:t>Address non-specialists as well as experts.</a:t>
            </a:r>
          </a:p>
          <a:p>
            <a:pPr>
              <a:spcBef>
                <a:spcPts val="0"/>
              </a:spcBef>
              <a:spcAft>
                <a:spcPts val="1000"/>
              </a:spcAft>
              <a:buFont typeface="Wingdings" panose="05000000000000000000" pitchFamily="2" charset="2"/>
              <a:buChar char="ü"/>
            </a:pPr>
            <a:r>
              <a:rPr lang="en-US" sz="2200" dirty="0"/>
              <a:t>Make sure your head or committee chair understands who would be appropriate reviewers.</a:t>
            </a:r>
          </a:p>
          <a:p>
            <a:pPr>
              <a:spcBef>
                <a:spcPts val="0"/>
              </a:spcBef>
              <a:spcAft>
                <a:spcPts val="1000"/>
              </a:spcAft>
              <a:buFont typeface="Wingdings" panose="05000000000000000000" pitchFamily="2" charset="2"/>
              <a:buChar char="ü"/>
            </a:pPr>
            <a:r>
              <a:rPr lang="en-US" sz="2200" dirty="0"/>
              <a:t>Use the Candidate Statement and to discuss the progress and impact of your program of work.</a:t>
            </a:r>
          </a:p>
          <a:p>
            <a:pPr>
              <a:spcBef>
                <a:spcPts val="0"/>
              </a:spcBef>
              <a:spcAft>
                <a:spcPts val="1000"/>
              </a:spcAft>
              <a:buFont typeface="Wingdings" panose="05000000000000000000" pitchFamily="2" charset="2"/>
              <a:buChar char="ü"/>
            </a:pPr>
            <a:r>
              <a:rPr lang="en-US" sz="2200" dirty="0"/>
              <a:t>Discuss soliciting collaborator letters to document the impacts of your work.</a:t>
            </a:r>
          </a:p>
          <a:p>
            <a:pPr>
              <a:spcBef>
                <a:spcPts val="0"/>
              </a:spcBef>
              <a:spcAft>
                <a:spcPts val="1000"/>
              </a:spcAft>
              <a:buFont typeface="Wingdings" panose="05000000000000000000" pitchFamily="2" charset="2"/>
              <a:buChar char="ü"/>
            </a:pPr>
            <a:r>
              <a:rPr lang="en-US" sz="2200" dirty="0"/>
              <a:t>Document your efforts to improve your teaching.</a:t>
            </a:r>
          </a:p>
          <a:p>
            <a:pPr>
              <a:spcBef>
                <a:spcPts val="0"/>
              </a:spcBef>
              <a:spcAft>
                <a:spcPts val="1000"/>
              </a:spcAft>
              <a:buFont typeface="Wingdings" panose="05000000000000000000" pitchFamily="2" charset="2"/>
              <a:buChar char="ü"/>
            </a:pPr>
            <a:r>
              <a:rPr lang="en-US" sz="2200" dirty="0"/>
              <a:t>Consider asking graduates and former students for letters.</a:t>
            </a:r>
          </a:p>
          <a:p>
            <a:pPr>
              <a:spcBef>
                <a:spcPts val="0"/>
              </a:spcBef>
              <a:spcAft>
                <a:spcPts val="1000"/>
              </a:spcAft>
              <a:buFont typeface="Wingdings" panose="05000000000000000000" pitchFamily="2" charset="2"/>
              <a:buChar char="ü"/>
            </a:pPr>
            <a:r>
              <a:rPr lang="en-US" sz="2200" dirty="0"/>
              <a:t>Use the Service and Outreach Portfolio to document your leadership contributions.</a:t>
            </a:r>
          </a:p>
          <a:p>
            <a:pPr>
              <a:buFont typeface="Wingdings" panose="05000000000000000000" pitchFamily="2" charset="2"/>
              <a:buChar char="ü"/>
            </a:pPr>
            <a:endParaRPr lang="en-US" dirty="0"/>
          </a:p>
        </p:txBody>
      </p:sp>
    </p:spTree>
    <p:extLst>
      <p:ext uri="{BB962C8B-B14F-4D97-AF65-F5344CB8AC3E}">
        <p14:creationId xmlns:p14="http://schemas.microsoft.com/office/powerpoint/2010/main" val="3162864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291" y="535709"/>
            <a:ext cx="7772400" cy="1590271"/>
          </a:xfrm>
        </p:spPr>
        <p:txBody>
          <a:bodyPr>
            <a:noAutofit/>
          </a:bodyPr>
          <a:lstStyle/>
          <a:p>
            <a:r>
              <a:rPr lang="en-US" sz="2800" kern="0" dirty="0">
                <a:solidFill>
                  <a:srgbClr val="002060"/>
                </a:solidFill>
                <a:latin typeface="Verdana" panose="020B0604030504040204" pitchFamily="34" charset="0"/>
                <a:ea typeface="Verdana" panose="020B0604030504040204" pitchFamily="34" charset="0"/>
                <a:cs typeface="Verdana" panose="020B0604030504040204" pitchFamily="34" charset="0"/>
              </a:rPr>
              <a:t>Using Teaching and Outreach Portfolios to Document Impact</a:t>
            </a:r>
            <a:br>
              <a:rPr lang="en-US" sz="2800" kern="0" dirty="0">
                <a:solidFill>
                  <a:srgbClr val="002060"/>
                </a:solidFill>
                <a:latin typeface="Verdana" panose="020B0604030504040204" pitchFamily="34" charset="0"/>
                <a:ea typeface="Verdana" panose="020B0604030504040204" pitchFamily="34" charset="0"/>
                <a:cs typeface="Verdana" panose="020B0604030504040204" pitchFamily="34" charset="0"/>
              </a:rPr>
            </a:br>
            <a:br>
              <a:rPr lang="en-US" kern="0" dirty="0">
                <a:solidFill>
                  <a:srgbClr val="002060"/>
                </a:solidFill>
                <a:latin typeface="Verdana" panose="020B0604030504040204" pitchFamily="34" charset="0"/>
                <a:ea typeface="Verdana" panose="020B0604030504040204" pitchFamily="34" charset="0"/>
                <a:cs typeface="Verdana" panose="020B0604030504040204" pitchFamily="34" charset="0"/>
              </a:rPr>
            </a:br>
            <a:r>
              <a:rPr lang="en-US" kern="0" dirty="0">
                <a:latin typeface="Verdana" panose="020B0604030504040204" pitchFamily="34" charset="0"/>
                <a:ea typeface="Verdana" panose="020B0604030504040204" pitchFamily="34" charset="0"/>
                <a:cs typeface="Verdana" panose="020B0604030504040204" pitchFamily="34" charset="0"/>
              </a:rPr>
              <a:t>Thursday, March 21 8:30-10 am</a:t>
            </a:r>
            <a:br>
              <a:rPr lang="en-US" kern="0" dirty="0">
                <a:latin typeface="Verdana" panose="020B0604030504040204" pitchFamily="34" charset="0"/>
                <a:ea typeface="Verdana" panose="020B0604030504040204" pitchFamily="34" charset="0"/>
                <a:cs typeface="Verdana" panose="020B0604030504040204" pitchFamily="34" charset="0"/>
              </a:rPr>
            </a:br>
            <a:r>
              <a:rPr lang="en-US" b="0" kern="0" dirty="0">
                <a:latin typeface="Verdana" panose="020B0604030504040204" pitchFamily="34" charset="0"/>
                <a:ea typeface="Verdana" panose="020B0604030504040204" pitchFamily="34" charset="0"/>
                <a:cs typeface="Verdana" panose="020B0604030504040204" pitchFamily="34" charset="0"/>
              </a:rPr>
              <a:t>Old Main, Silver &amp; Sage</a:t>
            </a:r>
          </a:p>
        </p:txBody>
      </p:sp>
      <p:sp>
        <p:nvSpPr>
          <p:cNvPr id="5" name="Content Placeholder 4"/>
          <p:cNvSpPr>
            <a:spLocks noGrp="1"/>
          </p:cNvSpPr>
          <p:nvPr>
            <p:ph idx="1"/>
          </p:nvPr>
        </p:nvSpPr>
        <p:spPr>
          <a:xfrm>
            <a:off x="758393" y="2569314"/>
            <a:ext cx="7772400" cy="1910687"/>
          </a:xfrm>
        </p:spPr>
        <p:txBody>
          <a:bodyPr>
            <a:normAutofit/>
          </a:bodyPr>
          <a:lstStyle/>
          <a:p>
            <a:pPr marL="0" indent="0">
              <a:spcBef>
                <a:spcPts val="0"/>
              </a:spcBef>
              <a:buNone/>
            </a:pPr>
            <a:r>
              <a:rPr lang="en-US" dirty="0"/>
              <a:t>This workshop focuses on how to use the Teaching and Service Portfolios to document your leadership and impact, the process for conducting peer reviews of teaching, and the Teacher-Course Evaluation (TCE) reports that are used in P&amp;T.  </a:t>
            </a:r>
          </a:p>
          <a:p>
            <a:pPr>
              <a:spcBef>
                <a:spcPts val="0"/>
              </a:spcBef>
            </a:pPr>
            <a:endParaRPr lang="en-US" dirty="0"/>
          </a:p>
        </p:txBody>
      </p:sp>
      <p:sp>
        <p:nvSpPr>
          <p:cNvPr id="6" name="Content Placeholder 5"/>
          <p:cNvSpPr>
            <a:spLocks noGrp="1"/>
          </p:cNvSpPr>
          <p:nvPr>
            <p:ph idx="13"/>
          </p:nvPr>
        </p:nvSpPr>
        <p:spPr>
          <a:xfrm>
            <a:off x="758393" y="4480001"/>
            <a:ext cx="7626196" cy="1705970"/>
          </a:xfrm>
        </p:spPr>
        <p:txBody>
          <a:bodyPr/>
          <a:lstStyle/>
          <a:p>
            <a:pPr marL="0" lvl="0" indent="0">
              <a:spcBef>
                <a:spcPts val="0"/>
              </a:spcBef>
              <a:buNone/>
            </a:pPr>
            <a:r>
              <a:rPr lang="en-US" b="1" dirty="0"/>
              <a:t>Service portfolios can be especially useful if you</a:t>
            </a:r>
          </a:p>
          <a:p>
            <a:pPr marL="457200" lvl="0" indent="-457200">
              <a:spcBef>
                <a:spcPts val="0"/>
              </a:spcBef>
              <a:buFont typeface="Arial" panose="020B0604020202020204" pitchFamily="34" charset="0"/>
              <a:buChar char="•"/>
            </a:pPr>
            <a:r>
              <a:rPr lang="en-US" sz="1900" dirty="0"/>
              <a:t>Developed outreach and teaching initiatives,</a:t>
            </a:r>
          </a:p>
          <a:p>
            <a:pPr marL="457200" lvl="0" indent="-457200">
              <a:spcBef>
                <a:spcPts val="0"/>
              </a:spcBef>
              <a:buFont typeface="Arial" panose="020B0604020202020204" pitchFamily="34" charset="0"/>
              <a:buChar char="•"/>
            </a:pPr>
            <a:r>
              <a:rPr lang="en-US" sz="1900" dirty="0"/>
              <a:t>Have leadership or administrative duties to document, or </a:t>
            </a:r>
          </a:p>
          <a:p>
            <a:pPr marL="457200" lvl="0" indent="-457200">
              <a:spcBef>
                <a:spcPts val="0"/>
              </a:spcBef>
              <a:buFont typeface="Arial" panose="020B0604020202020204" pitchFamily="34" charset="0"/>
              <a:buChar char="•"/>
            </a:pPr>
            <a:r>
              <a:rPr lang="en-US" sz="1900" dirty="0"/>
              <a:t>Are on the continuing-status track.</a:t>
            </a:r>
          </a:p>
          <a:p>
            <a:endParaRPr lang="en-US" dirty="0"/>
          </a:p>
        </p:txBody>
      </p:sp>
    </p:spTree>
    <p:extLst>
      <p:ext uri="{BB962C8B-B14F-4D97-AF65-F5344CB8AC3E}">
        <p14:creationId xmlns:p14="http://schemas.microsoft.com/office/powerpoint/2010/main" val="3617741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7190" y="1147606"/>
            <a:ext cx="8355330" cy="498313"/>
          </a:xfrm>
        </p:spPr>
        <p:txBody>
          <a:bodyPr>
            <a:noAutofit/>
          </a:bodyPr>
          <a:lstStyle/>
          <a:p>
            <a:r>
              <a:rPr lang="en-US" sz="2800" dirty="0"/>
              <a:t>Promotion Opportunities for Faculty not on the Tenure Track </a:t>
            </a:r>
            <a:br>
              <a:rPr lang="en-US" sz="2800" dirty="0"/>
            </a:br>
            <a:br>
              <a:rPr lang="en-US" sz="2800" kern="0" dirty="0">
                <a:solidFill>
                  <a:srgbClr val="002060"/>
                </a:solidFill>
                <a:latin typeface="Verdana" panose="020B0604030504040204" pitchFamily="34" charset="0"/>
                <a:ea typeface="Verdana" panose="020B0604030504040204" pitchFamily="34" charset="0"/>
                <a:cs typeface="Verdana" panose="020B0604030504040204" pitchFamily="34" charset="0"/>
              </a:rPr>
            </a:br>
            <a:r>
              <a:rPr lang="en-US" dirty="0"/>
              <a:t>Wednesday, March 27, 2:00-3:30</a:t>
            </a:r>
            <a:br>
              <a:rPr lang="en-US" dirty="0"/>
            </a:br>
            <a:r>
              <a:rPr lang="en-US" b="0" dirty="0"/>
              <a:t>Old Main, Silver and Sage</a:t>
            </a:r>
            <a:endParaRPr lang="en-US" b="0" kern="0" dirty="0">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5"/>
          <p:cNvSpPr>
            <a:spLocks noGrp="1"/>
          </p:cNvSpPr>
          <p:nvPr>
            <p:ph idx="13"/>
          </p:nvPr>
        </p:nvSpPr>
        <p:spPr>
          <a:xfrm>
            <a:off x="1028700" y="2674620"/>
            <a:ext cx="7293708" cy="3170887"/>
          </a:xfrm>
        </p:spPr>
        <p:txBody>
          <a:bodyPr>
            <a:normAutofit/>
          </a:bodyPr>
          <a:lstStyle/>
          <a:p>
            <a:pPr marL="0" indent="0">
              <a:buNone/>
            </a:pPr>
            <a:r>
              <a:rPr lang="en-US" dirty="0"/>
              <a:t>This workshop provides a hands-on opportunity to learn about resources and strategies for engaging in conversations with supervisors about promotion. We will take note of recent revisions and go over the kinds of materials you may want to prepare for a promotion review. </a:t>
            </a:r>
          </a:p>
        </p:txBody>
      </p:sp>
    </p:spTree>
    <p:extLst>
      <p:ext uri="{BB962C8B-B14F-4D97-AF65-F5344CB8AC3E}">
        <p14:creationId xmlns:p14="http://schemas.microsoft.com/office/powerpoint/2010/main" val="42558608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218364"/>
            <a:ext cx="7772400" cy="1103313"/>
          </a:xfrm>
        </p:spPr>
        <p:txBody>
          <a:bodyPr>
            <a:normAutofit/>
          </a:bodyPr>
          <a:lstStyle/>
          <a:p>
            <a:r>
              <a:rPr lang="en-US" sz="2800" dirty="0"/>
              <a:t>Questions?</a:t>
            </a:r>
          </a:p>
        </p:txBody>
      </p:sp>
      <p:sp>
        <p:nvSpPr>
          <p:cNvPr id="3" name="Content Placeholder 2"/>
          <p:cNvSpPr>
            <a:spLocks noGrp="1"/>
          </p:cNvSpPr>
          <p:nvPr>
            <p:ph idx="1"/>
          </p:nvPr>
        </p:nvSpPr>
        <p:spPr>
          <a:xfrm>
            <a:off x="1023582" y="1321677"/>
            <a:ext cx="7096836" cy="3805157"/>
          </a:xfrm>
        </p:spPr>
        <p:txBody>
          <a:bodyPr>
            <a:noAutofit/>
          </a:bodyPr>
          <a:lstStyle/>
          <a:p>
            <a:pPr marL="0" indent="0">
              <a:buNone/>
            </a:pPr>
            <a:r>
              <a:rPr lang="en-US" b="1" dirty="0"/>
              <a:t>Contact us.  We are part of your support team:</a:t>
            </a:r>
          </a:p>
          <a:p>
            <a:pPr marL="0" indent="0">
              <a:buNone/>
            </a:pPr>
            <a:endParaRPr lang="en-US" dirty="0"/>
          </a:p>
          <a:p>
            <a:pPr marL="0" indent="0">
              <a:buNone/>
            </a:pPr>
            <a:r>
              <a:rPr lang="en-US" dirty="0"/>
              <a:t>Andrea J. Romero, Vice Provost for Faculty Affairs</a:t>
            </a:r>
            <a:br>
              <a:rPr lang="en-US" dirty="0"/>
            </a:br>
            <a:r>
              <a:rPr lang="en-US" dirty="0">
                <a:hlinkClick r:id="rId3"/>
              </a:rPr>
              <a:t>romeroa@arizona.edu</a:t>
            </a:r>
            <a:r>
              <a:rPr lang="en-US" dirty="0"/>
              <a:t> </a:t>
            </a:r>
          </a:p>
          <a:p>
            <a:pPr marL="0" indent="0">
              <a:buNone/>
            </a:pPr>
            <a:endParaRPr lang="en-US" dirty="0"/>
          </a:p>
          <a:p>
            <a:pPr marL="0" indent="0">
              <a:buNone/>
            </a:pPr>
            <a:r>
              <a:rPr lang="en-US" dirty="0"/>
              <a:t>Asya Roberts, Executive Associate</a:t>
            </a:r>
            <a:br>
              <a:rPr lang="en-US" dirty="0"/>
            </a:br>
            <a:r>
              <a:rPr lang="en-US" dirty="0">
                <a:hlinkClick r:id="rId4"/>
              </a:rPr>
              <a:t>asya@arizona.edu</a:t>
            </a:r>
            <a:r>
              <a:rPr lang="en-US" dirty="0"/>
              <a:t>, (520) 626-0202</a:t>
            </a:r>
          </a:p>
          <a:p>
            <a:pPr marL="0" indent="0">
              <a:buNone/>
            </a:pPr>
            <a:endParaRPr lang="en-US" dirty="0"/>
          </a:p>
          <a:p>
            <a:pPr marL="0" indent="0">
              <a:buNone/>
            </a:pPr>
            <a:r>
              <a:rPr lang="en-US" dirty="0"/>
              <a:t>Webpage: </a:t>
            </a:r>
            <a:r>
              <a:rPr lang="en-US" dirty="0">
                <a:hlinkClick r:id="rId5"/>
              </a:rPr>
              <a:t>facultyaffairs.arizona.edu</a:t>
            </a: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57907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2540485"/>
            <a:ext cx="7772400" cy="1117827"/>
          </a:xfrm>
        </p:spPr>
        <p:txBody>
          <a:bodyPr>
            <a:normAutofit fontScale="90000"/>
          </a:bodyPr>
          <a:lstStyle/>
          <a:p>
            <a:r>
              <a:rPr lang="en-US" sz="3600" dirty="0"/>
              <a:t>The Promotion Review Process</a:t>
            </a:r>
          </a:p>
        </p:txBody>
      </p:sp>
    </p:spTree>
    <p:extLst>
      <p:ext uri="{BB962C8B-B14F-4D97-AF65-F5344CB8AC3E}">
        <p14:creationId xmlns:p14="http://schemas.microsoft.com/office/powerpoint/2010/main" val="58472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65443" y="116114"/>
            <a:ext cx="7557092" cy="1364343"/>
          </a:xfrm>
        </p:spPr>
        <p:txBody>
          <a:bodyPr>
            <a:normAutofit/>
          </a:bodyPr>
          <a:lstStyle/>
          <a:p>
            <a:r>
              <a:rPr lang="en-US" sz="2800" dirty="0"/>
              <a:t>The Promotion Process Starts </a:t>
            </a:r>
            <a:br>
              <a:rPr lang="en-US" sz="2800" dirty="0"/>
            </a:br>
            <a:r>
              <a:rPr lang="en-US" sz="2800" dirty="0"/>
              <a:t>Where the Hiring Process Ends</a:t>
            </a:r>
          </a:p>
        </p:txBody>
      </p:sp>
      <p:sp>
        <p:nvSpPr>
          <p:cNvPr id="6" name="Content Placeholder 5"/>
          <p:cNvSpPr>
            <a:spLocks noGrp="1"/>
          </p:cNvSpPr>
          <p:nvPr>
            <p:ph idx="1"/>
          </p:nvPr>
        </p:nvSpPr>
        <p:spPr>
          <a:xfrm>
            <a:off x="765443" y="2004904"/>
            <a:ext cx="3599264" cy="4247086"/>
          </a:xfrm>
        </p:spPr>
        <p:txBody>
          <a:bodyPr>
            <a:normAutofit fontScale="85000" lnSpcReduction="20000"/>
          </a:bodyPr>
          <a:lstStyle/>
          <a:p>
            <a:r>
              <a:rPr lang="en-US" dirty="0"/>
              <a:t>Provide clarity about workload distribution.</a:t>
            </a:r>
          </a:p>
          <a:p>
            <a:endParaRPr lang="en-US" dirty="0"/>
          </a:p>
          <a:p>
            <a:r>
              <a:rPr lang="en-US" dirty="0"/>
              <a:t>Use annual reviews to help candidates set goals.</a:t>
            </a:r>
          </a:p>
          <a:p>
            <a:endParaRPr lang="en-US" dirty="0"/>
          </a:p>
          <a:p>
            <a:r>
              <a:rPr lang="en-US" dirty="0"/>
              <a:t>Provide a thorough 3rd year review comments and guidance. </a:t>
            </a:r>
            <a:br>
              <a:rPr lang="en-US" dirty="0"/>
            </a:br>
            <a:endParaRPr lang="en-US" dirty="0"/>
          </a:p>
          <a:p>
            <a:r>
              <a:rPr lang="en-US" dirty="0"/>
              <a:t>Help candidates prioritize service commitments.</a:t>
            </a:r>
            <a:br>
              <a:rPr lang="en-US" dirty="0"/>
            </a:br>
            <a:endParaRPr lang="en-US" dirty="0"/>
          </a:p>
          <a:p>
            <a:r>
              <a:rPr lang="en-US" dirty="0"/>
              <a:t>Help limit new teaching preparations and align teaching and research interests.</a:t>
            </a:r>
          </a:p>
          <a:p>
            <a:pPr marL="0" indent="0">
              <a:buNone/>
            </a:pPr>
            <a:endParaRPr lang="en-US" dirty="0"/>
          </a:p>
        </p:txBody>
      </p:sp>
      <p:sp>
        <p:nvSpPr>
          <p:cNvPr id="7" name="Content Placeholder 6"/>
          <p:cNvSpPr>
            <a:spLocks noGrp="1"/>
          </p:cNvSpPr>
          <p:nvPr>
            <p:ph idx="13"/>
          </p:nvPr>
        </p:nvSpPr>
        <p:spPr>
          <a:xfrm>
            <a:off x="4723270" y="1963455"/>
            <a:ext cx="4089425" cy="4636128"/>
          </a:xfrm>
        </p:spPr>
        <p:txBody>
          <a:bodyPr>
            <a:normAutofit fontScale="77500" lnSpcReduction="20000"/>
          </a:bodyPr>
          <a:lstStyle/>
          <a:p>
            <a:r>
              <a:rPr lang="en-US" dirty="0"/>
              <a:t>Specify criteria and expectations for promotion.</a:t>
            </a:r>
            <a:br>
              <a:rPr lang="en-US" dirty="0"/>
            </a:br>
            <a:endParaRPr lang="en-US" dirty="0"/>
          </a:p>
          <a:p>
            <a:r>
              <a:rPr lang="en-US" dirty="0"/>
              <a:t>Be precise on areas needing improvement.</a:t>
            </a:r>
            <a:br>
              <a:rPr lang="en-US" dirty="0"/>
            </a:br>
            <a:endParaRPr lang="en-US" dirty="0"/>
          </a:p>
          <a:p>
            <a:r>
              <a:rPr lang="en-US" dirty="0"/>
              <a:t>Help candidates articulate their goals and needs.</a:t>
            </a:r>
            <a:br>
              <a:rPr lang="en-US" dirty="0"/>
            </a:br>
            <a:endParaRPr lang="en-US" dirty="0"/>
          </a:p>
          <a:p>
            <a:r>
              <a:rPr lang="en-US" dirty="0"/>
              <a:t>Help candidate identify mentors. </a:t>
            </a:r>
          </a:p>
          <a:p>
            <a:endParaRPr lang="en-US" dirty="0"/>
          </a:p>
          <a:p>
            <a:r>
              <a:rPr lang="en-US" dirty="0"/>
              <a:t>Help candidate identify awards/opportunities for recognition of work. </a:t>
            </a:r>
          </a:p>
          <a:p>
            <a:endParaRPr lang="en-US" dirty="0"/>
          </a:p>
          <a:p>
            <a:r>
              <a:rPr lang="en-US" dirty="0"/>
              <a:t>Keep good records.</a:t>
            </a:r>
          </a:p>
          <a:p>
            <a:endParaRPr lang="en-US" dirty="0"/>
          </a:p>
          <a:p>
            <a:r>
              <a:rPr lang="en-US" dirty="0"/>
              <a:t>Identify national/international experts in candidate’s field of work. </a:t>
            </a:r>
          </a:p>
        </p:txBody>
      </p:sp>
      <p:sp>
        <p:nvSpPr>
          <p:cNvPr id="8" name="TextBox 7"/>
          <p:cNvSpPr txBox="1"/>
          <p:nvPr/>
        </p:nvSpPr>
        <p:spPr>
          <a:xfrm>
            <a:off x="1866103" y="1462704"/>
            <a:ext cx="5355771" cy="461665"/>
          </a:xfrm>
          <a:prstGeom prst="rect">
            <a:avLst/>
          </a:prstGeom>
          <a:noFill/>
        </p:spPr>
        <p:txBody>
          <a:bodyPr wrap="square" rtlCol="0">
            <a:spAutoFit/>
          </a:bodyPr>
          <a:lstStyle/>
          <a:p>
            <a:pPr algn="ctr"/>
            <a:r>
              <a:rPr lang="en-US" sz="2400" b="1" dirty="0">
                <a:solidFill>
                  <a:srgbClr val="6F868D"/>
                </a:solidFill>
                <a:latin typeface="Verdana"/>
                <a:cs typeface="Verdana"/>
              </a:rPr>
              <a:t>Department Heads Should</a:t>
            </a:r>
          </a:p>
        </p:txBody>
      </p:sp>
    </p:spTree>
    <p:extLst>
      <p:ext uri="{BB962C8B-B14F-4D97-AF65-F5344CB8AC3E}">
        <p14:creationId xmlns:p14="http://schemas.microsoft.com/office/powerpoint/2010/main" val="827696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65443" y="116114"/>
            <a:ext cx="7557092" cy="1364343"/>
          </a:xfrm>
        </p:spPr>
        <p:txBody>
          <a:bodyPr>
            <a:normAutofit/>
          </a:bodyPr>
          <a:lstStyle/>
          <a:p>
            <a:r>
              <a:rPr lang="en-US" sz="2800" dirty="0"/>
              <a:t>The Promotion Process Starts </a:t>
            </a:r>
            <a:br>
              <a:rPr lang="en-US" sz="2800" dirty="0"/>
            </a:br>
            <a:r>
              <a:rPr lang="en-US" sz="2800" dirty="0"/>
              <a:t>Where the Hiring Process Ends</a:t>
            </a:r>
          </a:p>
        </p:txBody>
      </p:sp>
      <p:sp>
        <p:nvSpPr>
          <p:cNvPr id="6" name="Content Placeholder 5"/>
          <p:cNvSpPr>
            <a:spLocks noGrp="1"/>
          </p:cNvSpPr>
          <p:nvPr>
            <p:ph idx="1"/>
          </p:nvPr>
        </p:nvSpPr>
        <p:spPr>
          <a:xfrm>
            <a:off x="765443" y="2004904"/>
            <a:ext cx="3599264" cy="4247086"/>
          </a:xfrm>
        </p:spPr>
        <p:txBody>
          <a:bodyPr>
            <a:normAutofit fontScale="92500" lnSpcReduction="20000"/>
          </a:bodyPr>
          <a:lstStyle/>
          <a:p>
            <a:pPr>
              <a:spcBef>
                <a:spcPts val="0"/>
              </a:spcBef>
            </a:pPr>
            <a:r>
              <a:rPr lang="en-US" dirty="0"/>
              <a:t>Review and discuss promotion criteria.</a:t>
            </a:r>
          </a:p>
          <a:p>
            <a:pPr>
              <a:spcBef>
                <a:spcPts val="0"/>
              </a:spcBef>
            </a:pPr>
            <a:endParaRPr lang="en-US" dirty="0"/>
          </a:p>
          <a:p>
            <a:pPr>
              <a:spcBef>
                <a:spcPts val="0"/>
              </a:spcBef>
            </a:pPr>
            <a:r>
              <a:rPr lang="en-US" dirty="0"/>
              <a:t>Understand workload distribution</a:t>
            </a:r>
            <a:br>
              <a:rPr lang="en-US" dirty="0"/>
            </a:br>
            <a:endParaRPr lang="en-US" dirty="0"/>
          </a:p>
          <a:p>
            <a:pPr>
              <a:spcBef>
                <a:spcPts val="0"/>
              </a:spcBef>
            </a:pPr>
            <a:r>
              <a:rPr lang="en-US" dirty="0"/>
              <a:t>Share your writing with colleagues.</a:t>
            </a:r>
            <a:br>
              <a:rPr lang="en-US" dirty="0"/>
            </a:br>
            <a:endParaRPr lang="en-US" dirty="0"/>
          </a:p>
          <a:p>
            <a:pPr>
              <a:spcBef>
                <a:spcPts val="0"/>
              </a:spcBef>
            </a:pPr>
            <a:r>
              <a:rPr lang="en-US" altLang="en-US" dirty="0"/>
              <a:t>Talk to senior faculty about how they assess impact, national standing, and quality.</a:t>
            </a:r>
          </a:p>
          <a:p>
            <a:pPr>
              <a:spcBef>
                <a:spcPts val="0"/>
              </a:spcBef>
            </a:pPr>
            <a:endParaRPr lang="en-US" dirty="0"/>
          </a:p>
          <a:p>
            <a:pPr>
              <a:spcBef>
                <a:spcPts val="0"/>
              </a:spcBef>
            </a:pPr>
            <a:r>
              <a:rPr lang="en-US" altLang="en-US" dirty="0"/>
              <a:t>Solicit peer review and classroom observations</a:t>
            </a:r>
          </a:p>
          <a:p>
            <a:pPr>
              <a:spcBef>
                <a:spcPts val="0"/>
              </a:spcBef>
            </a:pPr>
            <a:endParaRPr lang="en-US" dirty="0"/>
          </a:p>
        </p:txBody>
      </p:sp>
      <p:sp>
        <p:nvSpPr>
          <p:cNvPr id="7" name="Content Placeholder 6"/>
          <p:cNvSpPr>
            <a:spLocks noGrp="1"/>
          </p:cNvSpPr>
          <p:nvPr>
            <p:ph idx="13"/>
          </p:nvPr>
        </p:nvSpPr>
        <p:spPr>
          <a:xfrm>
            <a:off x="4725952" y="1924369"/>
            <a:ext cx="3599264" cy="4739101"/>
          </a:xfrm>
        </p:spPr>
        <p:txBody>
          <a:bodyPr>
            <a:noAutofit/>
          </a:bodyPr>
          <a:lstStyle/>
          <a:p>
            <a:pPr>
              <a:spcBef>
                <a:spcPts val="0"/>
              </a:spcBef>
            </a:pPr>
            <a:r>
              <a:rPr lang="en-US" altLang="en-US" dirty="0"/>
              <a:t>Identify and stay in regular touch with mentors</a:t>
            </a:r>
          </a:p>
          <a:p>
            <a:pPr>
              <a:spcBef>
                <a:spcPts val="0"/>
              </a:spcBef>
            </a:pPr>
            <a:r>
              <a:rPr lang="en-US" altLang="en-US" dirty="0"/>
              <a:t>Keep an eye out for external reviewers.</a:t>
            </a:r>
            <a:br>
              <a:rPr lang="en-US" dirty="0"/>
            </a:br>
            <a:endParaRPr lang="en-US" dirty="0"/>
          </a:p>
          <a:p>
            <a:pPr>
              <a:spcBef>
                <a:spcPts val="0"/>
              </a:spcBef>
              <a:spcAft>
                <a:spcPts val="800"/>
              </a:spcAft>
            </a:pPr>
            <a:r>
              <a:rPr lang="en-US" altLang="en-US" dirty="0"/>
              <a:t>Use annual reviews to </a:t>
            </a:r>
          </a:p>
          <a:p>
            <a:pPr marL="800100" lvl="3" indent="-342900">
              <a:spcBef>
                <a:spcPts val="0"/>
              </a:spcBef>
              <a:spcAft>
                <a:spcPts val="800"/>
              </a:spcAft>
              <a:buFont typeface="Wingdings" panose="05000000000000000000" pitchFamily="2" charset="2"/>
              <a:buChar char="ü"/>
            </a:pPr>
            <a:r>
              <a:rPr lang="en-US" altLang="en-US" sz="2000" dirty="0"/>
              <a:t>Discuss your program of work, </a:t>
            </a:r>
          </a:p>
          <a:p>
            <a:pPr marL="800100" lvl="3" indent="-342900">
              <a:spcBef>
                <a:spcPts val="0"/>
              </a:spcBef>
              <a:spcAft>
                <a:spcPts val="800"/>
              </a:spcAft>
              <a:buFont typeface="Wingdings" panose="05000000000000000000" pitchFamily="2" charset="2"/>
              <a:buChar char="ü"/>
            </a:pPr>
            <a:r>
              <a:rPr lang="en-US" altLang="en-US" sz="2000" dirty="0"/>
              <a:t>Set limits and priorities, and</a:t>
            </a:r>
          </a:p>
          <a:p>
            <a:pPr marL="800100" lvl="3" indent="-342900">
              <a:spcBef>
                <a:spcPts val="0"/>
              </a:spcBef>
              <a:spcAft>
                <a:spcPts val="800"/>
              </a:spcAft>
              <a:buFont typeface="Wingdings" panose="05000000000000000000" pitchFamily="2" charset="2"/>
              <a:buChar char="ü"/>
            </a:pPr>
            <a:r>
              <a:rPr lang="en-US" altLang="en-US" sz="2000" dirty="0"/>
              <a:t>Solicit frank assessments.</a:t>
            </a:r>
            <a:br>
              <a:rPr lang="en-US" altLang="en-US" sz="2000" dirty="0"/>
            </a:br>
            <a:endParaRPr lang="en-US" sz="2000" dirty="0"/>
          </a:p>
        </p:txBody>
      </p:sp>
      <p:sp>
        <p:nvSpPr>
          <p:cNvPr id="8" name="TextBox 7"/>
          <p:cNvSpPr txBox="1"/>
          <p:nvPr/>
        </p:nvSpPr>
        <p:spPr>
          <a:xfrm>
            <a:off x="1866103" y="1462704"/>
            <a:ext cx="5355771" cy="461665"/>
          </a:xfrm>
          <a:prstGeom prst="rect">
            <a:avLst/>
          </a:prstGeom>
          <a:noFill/>
        </p:spPr>
        <p:txBody>
          <a:bodyPr wrap="square" rtlCol="0">
            <a:spAutoFit/>
          </a:bodyPr>
          <a:lstStyle/>
          <a:p>
            <a:pPr algn="ctr"/>
            <a:r>
              <a:rPr lang="en-US" sz="2400" b="1" dirty="0">
                <a:solidFill>
                  <a:srgbClr val="6F868D"/>
                </a:solidFill>
                <a:latin typeface="Verdana"/>
                <a:cs typeface="Verdana"/>
              </a:rPr>
              <a:t>Candidates Should</a:t>
            </a:r>
          </a:p>
        </p:txBody>
      </p:sp>
    </p:spTree>
    <p:extLst>
      <p:ext uri="{BB962C8B-B14F-4D97-AF65-F5344CB8AC3E}">
        <p14:creationId xmlns:p14="http://schemas.microsoft.com/office/powerpoint/2010/main" val="3975532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5443" y="2355354"/>
            <a:ext cx="3599264" cy="3496929"/>
          </a:xfrm>
        </p:spPr>
        <p:txBody>
          <a:bodyPr>
            <a:normAutofit/>
          </a:bodyPr>
          <a:lstStyle/>
          <a:p>
            <a:pPr>
              <a:spcAft>
                <a:spcPts val="800"/>
              </a:spcAft>
            </a:pPr>
            <a:r>
              <a:rPr lang="en-US" b="1" dirty="0"/>
              <a:t>Birth or Adoption</a:t>
            </a:r>
          </a:p>
          <a:p>
            <a:pPr marL="0" indent="0">
              <a:spcAft>
                <a:spcPts val="800"/>
              </a:spcAft>
              <a:buNone/>
            </a:pPr>
            <a:endParaRPr lang="en-US" dirty="0"/>
          </a:p>
          <a:p>
            <a:pPr>
              <a:spcAft>
                <a:spcPts val="800"/>
              </a:spcAft>
            </a:pPr>
            <a:r>
              <a:rPr lang="en-US" b="1" dirty="0"/>
              <a:t>Personal Reasons </a:t>
            </a:r>
            <a:r>
              <a:rPr lang="en-US" dirty="0"/>
              <a:t>such as personal health or family or partner health and care</a:t>
            </a:r>
          </a:p>
        </p:txBody>
      </p:sp>
      <p:sp>
        <p:nvSpPr>
          <p:cNvPr id="4" name="Content Placeholder 3"/>
          <p:cNvSpPr>
            <a:spLocks noGrp="1"/>
          </p:cNvSpPr>
          <p:nvPr>
            <p:ph idx="13"/>
          </p:nvPr>
        </p:nvSpPr>
        <p:spPr>
          <a:xfrm>
            <a:off x="4723271" y="2355354"/>
            <a:ext cx="3599264" cy="2971732"/>
          </a:xfrm>
        </p:spPr>
        <p:txBody>
          <a:bodyPr/>
          <a:lstStyle/>
          <a:p>
            <a:r>
              <a:rPr lang="en-US" b="1" dirty="0"/>
              <a:t>Prestigious External Commitments </a:t>
            </a:r>
            <a:r>
              <a:rPr lang="en-US" dirty="0"/>
              <a:t>that take time away from research</a:t>
            </a:r>
          </a:p>
          <a:p>
            <a:pPr marL="0" indent="0">
              <a:buNone/>
            </a:pPr>
            <a:endParaRPr lang="en-US" dirty="0"/>
          </a:p>
          <a:p>
            <a:r>
              <a:rPr lang="en-US" b="1" dirty="0"/>
              <a:t>Adverse Professional Circumstances </a:t>
            </a:r>
            <a:r>
              <a:rPr lang="en-US" dirty="0"/>
              <a:t>that are beyond the candidate’s control</a:t>
            </a:r>
          </a:p>
          <a:p>
            <a:endParaRPr lang="en-US" dirty="0"/>
          </a:p>
        </p:txBody>
      </p:sp>
      <p:sp>
        <p:nvSpPr>
          <p:cNvPr id="5" name="Title 4"/>
          <p:cNvSpPr>
            <a:spLocks noGrp="1"/>
          </p:cNvSpPr>
          <p:nvPr>
            <p:ph type="title"/>
          </p:nvPr>
        </p:nvSpPr>
        <p:spPr>
          <a:xfrm>
            <a:off x="765443" y="116114"/>
            <a:ext cx="7557092" cy="1364343"/>
          </a:xfrm>
        </p:spPr>
        <p:txBody>
          <a:bodyPr>
            <a:normAutofit/>
          </a:bodyPr>
          <a:lstStyle/>
          <a:p>
            <a:r>
              <a:rPr lang="en-US" sz="2800" dirty="0"/>
              <a:t>Requesting Delays in Reviews</a:t>
            </a:r>
          </a:p>
        </p:txBody>
      </p:sp>
      <p:sp>
        <p:nvSpPr>
          <p:cNvPr id="6" name="TextBox 5"/>
          <p:cNvSpPr txBox="1"/>
          <p:nvPr/>
        </p:nvSpPr>
        <p:spPr>
          <a:xfrm>
            <a:off x="833571" y="1064958"/>
            <a:ext cx="7420835" cy="830997"/>
          </a:xfrm>
          <a:prstGeom prst="rect">
            <a:avLst/>
          </a:prstGeom>
          <a:noFill/>
        </p:spPr>
        <p:txBody>
          <a:bodyPr wrap="square" rtlCol="0">
            <a:spAutoFit/>
          </a:bodyPr>
          <a:lstStyle/>
          <a:p>
            <a:pPr algn="ctr"/>
            <a:r>
              <a:rPr lang="en-US" sz="2400" b="1" dirty="0">
                <a:solidFill>
                  <a:srgbClr val="6F868D"/>
                </a:solidFill>
                <a:latin typeface="Verdana"/>
                <a:cs typeface="Verdana"/>
              </a:rPr>
              <a:t>Submit requests </a:t>
            </a:r>
            <a:r>
              <a:rPr lang="en-US" sz="2400" dirty="0">
                <a:solidFill>
                  <a:srgbClr val="6F868D"/>
                </a:solidFill>
                <a:latin typeface="Verdana"/>
                <a:cs typeface="Verdana"/>
              </a:rPr>
              <a:t>at least one semester before the review.</a:t>
            </a:r>
          </a:p>
        </p:txBody>
      </p:sp>
    </p:spTree>
    <p:extLst>
      <p:ext uri="{BB962C8B-B14F-4D97-AF65-F5344CB8AC3E}">
        <p14:creationId xmlns:p14="http://schemas.microsoft.com/office/powerpoint/2010/main" val="1056721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629075" y="2442588"/>
            <a:ext cx="7788159" cy="2719405"/>
            <a:chOff x="595541" y="2502040"/>
            <a:chExt cx="7788159" cy="2719405"/>
          </a:xfrm>
        </p:grpSpPr>
        <p:sp>
          <p:nvSpPr>
            <p:cNvPr id="4" name="Freeform 3"/>
            <p:cNvSpPr/>
            <p:nvPr/>
          </p:nvSpPr>
          <p:spPr>
            <a:xfrm>
              <a:off x="761220" y="2502040"/>
              <a:ext cx="1250972" cy="2719404"/>
            </a:xfrm>
            <a:custGeom>
              <a:avLst/>
              <a:gdLst>
                <a:gd name="connsiteX0" fmla="*/ 0 w 1250972"/>
                <a:gd name="connsiteY0" fmla="*/ 125097 h 2566230"/>
                <a:gd name="connsiteX1" fmla="*/ 125097 w 1250972"/>
                <a:gd name="connsiteY1" fmla="*/ 0 h 2566230"/>
                <a:gd name="connsiteX2" fmla="*/ 1125875 w 1250972"/>
                <a:gd name="connsiteY2" fmla="*/ 0 h 2566230"/>
                <a:gd name="connsiteX3" fmla="*/ 1250972 w 1250972"/>
                <a:gd name="connsiteY3" fmla="*/ 125097 h 2566230"/>
                <a:gd name="connsiteX4" fmla="*/ 1250972 w 1250972"/>
                <a:gd name="connsiteY4" fmla="*/ 2441133 h 2566230"/>
                <a:gd name="connsiteX5" fmla="*/ 1125875 w 1250972"/>
                <a:gd name="connsiteY5" fmla="*/ 2566230 h 2566230"/>
                <a:gd name="connsiteX6" fmla="*/ 125097 w 1250972"/>
                <a:gd name="connsiteY6" fmla="*/ 2566230 h 2566230"/>
                <a:gd name="connsiteX7" fmla="*/ 0 w 1250972"/>
                <a:gd name="connsiteY7" fmla="*/ 2441133 h 2566230"/>
                <a:gd name="connsiteX8" fmla="*/ 0 w 1250972"/>
                <a:gd name="connsiteY8" fmla="*/ 125097 h 256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50972" h="2566230">
                  <a:moveTo>
                    <a:pt x="0" y="125097"/>
                  </a:moveTo>
                  <a:cubicBezTo>
                    <a:pt x="0" y="56008"/>
                    <a:pt x="56008" y="0"/>
                    <a:pt x="125097" y="0"/>
                  </a:cubicBezTo>
                  <a:lnTo>
                    <a:pt x="1125875" y="0"/>
                  </a:lnTo>
                  <a:cubicBezTo>
                    <a:pt x="1194964" y="0"/>
                    <a:pt x="1250972" y="56008"/>
                    <a:pt x="1250972" y="125097"/>
                  </a:cubicBezTo>
                  <a:lnTo>
                    <a:pt x="1250972" y="2441133"/>
                  </a:lnTo>
                  <a:cubicBezTo>
                    <a:pt x="1250972" y="2510222"/>
                    <a:pt x="1194964" y="2566230"/>
                    <a:pt x="1125875" y="2566230"/>
                  </a:cubicBezTo>
                  <a:lnTo>
                    <a:pt x="125097" y="2566230"/>
                  </a:lnTo>
                  <a:cubicBezTo>
                    <a:pt x="56008" y="2566230"/>
                    <a:pt x="0" y="2510222"/>
                    <a:pt x="0" y="2441133"/>
                  </a:cubicBezTo>
                  <a:lnTo>
                    <a:pt x="0" y="12509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0904" tIns="120904" rIns="120904" bIns="920180" numCol="1" spcCol="1270" anchor="t" anchorCtr="0">
              <a:noAutofit/>
            </a:bodyPr>
            <a:lstStyle/>
            <a:p>
              <a:pPr lvl="0" algn="l" defTabSz="755650">
                <a:lnSpc>
                  <a:spcPct val="90000"/>
                </a:lnSpc>
                <a:spcBef>
                  <a:spcPct val="0"/>
                </a:spcBef>
                <a:spcAft>
                  <a:spcPct val="35000"/>
                </a:spcAft>
              </a:pPr>
              <a:r>
                <a:rPr lang="en-US" sz="1700" dirty="0">
                  <a:latin typeface="Verdana" panose="020B0604030504040204" pitchFamily="34" charset="0"/>
                  <a:ea typeface="Verdana" panose="020B0604030504040204" pitchFamily="34" charset="0"/>
                  <a:cs typeface="Verdana" panose="020B0604030504040204" pitchFamily="34" charset="0"/>
                </a:rPr>
                <a:t>External</a:t>
              </a:r>
              <a:r>
                <a:rPr lang="en-US" sz="1700" kern="1200" dirty="0">
                  <a:latin typeface="Verdana" panose="020B0604030504040204" pitchFamily="34" charset="0"/>
                  <a:ea typeface="Verdana" panose="020B0604030504040204" pitchFamily="34" charset="0"/>
                  <a:cs typeface="Verdana" panose="020B0604030504040204" pitchFamily="34" charset="0"/>
                </a:rPr>
                <a:t> </a:t>
              </a:r>
              <a:r>
                <a:rPr lang="en-US" sz="1700" kern="1200" dirty="0" err="1">
                  <a:latin typeface="Verdana" panose="020B0604030504040204" pitchFamily="34" charset="0"/>
                  <a:ea typeface="Verdana" panose="020B0604030504040204" pitchFamily="34" charset="0"/>
                  <a:cs typeface="Verdana" panose="020B0604030504040204" pitchFamily="34" charset="0"/>
                </a:rPr>
                <a:t>ReviewerLetters</a:t>
              </a:r>
              <a:endParaRPr lang="en-US" sz="1700" kern="1200" dirty="0">
                <a:latin typeface="Verdana" panose="020B0604030504040204" pitchFamily="34" charset="0"/>
                <a:ea typeface="Verdana" panose="020B0604030504040204" pitchFamily="34" charset="0"/>
                <a:cs typeface="Verdana" panose="020B0604030504040204" pitchFamily="34" charset="0"/>
              </a:endParaRPr>
            </a:p>
          </p:txBody>
        </p:sp>
        <p:sp>
          <p:nvSpPr>
            <p:cNvPr id="7" name="Rounded Rectangle 6"/>
            <p:cNvSpPr/>
            <p:nvPr/>
          </p:nvSpPr>
          <p:spPr>
            <a:xfrm>
              <a:off x="595541" y="3645532"/>
              <a:ext cx="1746042" cy="933935"/>
            </a:xfrm>
            <a:prstGeom prst="roundRect">
              <a:avLst>
                <a:gd name="adj" fmla="val 10000"/>
              </a:avLst>
            </a:prstGeom>
            <a:no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8" name="Freeform 7"/>
            <p:cNvSpPr/>
            <p:nvPr/>
          </p:nvSpPr>
          <p:spPr>
            <a:xfrm rot="21284595">
              <a:off x="2127994" y="3242108"/>
              <a:ext cx="233220" cy="155613"/>
            </a:xfrm>
            <a:custGeom>
              <a:avLst/>
              <a:gdLst>
                <a:gd name="connsiteX0" fmla="*/ 0 w 246984"/>
                <a:gd name="connsiteY0" fmla="*/ 29898 h 149491"/>
                <a:gd name="connsiteX1" fmla="*/ 172239 w 246984"/>
                <a:gd name="connsiteY1" fmla="*/ 29898 h 149491"/>
                <a:gd name="connsiteX2" fmla="*/ 172239 w 246984"/>
                <a:gd name="connsiteY2" fmla="*/ 0 h 149491"/>
                <a:gd name="connsiteX3" fmla="*/ 246984 w 246984"/>
                <a:gd name="connsiteY3" fmla="*/ 74746 h 149491"/>
                <a:gd name="connsiteX4" fmla="*/ 172239 w 246984"/>
                <a:gd name="connsiteY4" fmla="*/ 149491 h 149491"/>
                <a:gd name="connsiteX5" fmla="*/ 172239 w 246984"/>
                <a:gd name="connsiteY5" fmla="*/ 119593 h 149491"/>
                <a:gd name="connsiteX6" fmla="*/ 0 w 246984"/>
                <a:gd name="connsiteY6" fmla="*/ 119593 h 149491"/>
                <a:gd name="connsiteX7" fmla="*/ 0 w 246984"/>
                <a:gd name="connsiteY7" fmla="*/ 29898 h 149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6984" h="149491">
                  <a:moveTo>
                    <a:pt x="0" y="29898"/>
                  </a:moveTo>
                  <a:lnTo>
                    <a:pt x="172239" y="29898"/>
                  </a:lnTo>
                  <a:lnTo>
                    <a:pt x="172239" y="0"/>
                  </a:lnTo>
                  <a:lnTo>
                    <a:pt x="246984" y="74746"/>
                  </a:lnTo>
                  <a:lnTo>
                    <a:pt x="172239" y="149491"/>
                  </a:lnTo>
                  <a:lnTo>
                    <a:pt x="172239" y="119593"/>
                  </a:lnTo>
                  <a:lnTo>
                    <a:pt x="0" y="119593"/>
                  </a:lnTo>
                  <a:lnTo>
                    <a:pt x="0" y="2989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29897" rIns="44847" bIns="29898" numCol="1" spcCol="1270" anchor="ctr" anchorCtr="0">
              <a:noAutofit/>
            </a:bodyPr>
            <a:lstStyle/>
            <a:p>
              <a:pPr lvl="0" algn="ctr" defTabSz="177800">
                <a:lnSpc>
                  <a:spcPct val="90000"/>
                </a:lnSpc>
                <a:spcBef>
                  <a:spcPct val="0"/>
                </a:spcBef>
                <a:spcAft>
                  <a:spcPct val="35000"/>
                </a:spcAft>
              </a:pPr>
              <a:endParaRPr lang="en-US" sz="400" kern="1200"/>
            </a:p>
          </p:txBody>
        </p:sp>
        <p:sp>
          <p:nvSpPr>
            <p:cNvPr id="9" name="Freeform 8"/>
            <p:cNvSpPr/>
            <p:nvPr/>
          </p:nvSpPr>
          <p:spPr>
            <a:xfrm>
              <a:off x="2464904" y="2502040"/>
              <a:ext cx="1659345" cy="2719404"/>
            </a:xfrm>
            <a:custGeom>
              <a:avLst/>
              <a:gdLst>
                <a:gd name="connsiteX0" fmla="*/ 0 w 1648009"/>
                <a:gd name="connsiteY0" fmla="*/ 164801 h 3060076"/>
                <a:gd name="connsiteX1" fmla="*/ 164801 w 1648009"/>
                <a:gd name="connsiteY1" fmla="*/ 0 h 3060076"/>
                <a:gd name="connsiteX2" fmla="*/ 1483208 w 1648009"/>
                <a:gd name="connsiteY2" fmla="*/ 0 h 3060076"/>
                <a:gd name="connsiteX3" fmla="*/ 1648009 w 1648009"/>
                <a:gd name="connsiteY3" fmla="*/ 164801 h 3060076"/>
                <a:gd name="connsiteX4" fmla="*/ 1648009 w 1648009"/>
                <a:gd name="connsiteY4" fmla="*/ 2895275 h 3060076"/>
                <a:gd name="connsiteX5" fmla="*/ 1483208 w 1648009"/>
                <a:gd name="connsiteY5" fmla="*/ 3060076 h 3060076"/>
                <a:gd name="connsiteX6" fmla="*/ 164801 w 1648009"/>
                <a:gd name="connsiteY6" fmla="*/ 3060076 h 3060076"/>
                <a:gd name="connsiteX7" fmla="*/ 0 w 1648009"/>
                <a:gd name="connsiteY7" fmla="*/ 2895275 h 3060076"/>
                <a:gd name="connsiteX8" fmla="*/ 0 w 1648009"/>
                <a:gd name="connsiteY8" fmla="*/ 164801 h 3060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48009" h="3060076">
                  <a:moveTo>
                    <a:pt x="0" y="164801"/>
                  </a:moveTo>
                  <a:cubicBezTo>
                    <a:pt x="0" y="73784"/>
                    <a:pt x="73784" y="0"/>
                    <a:pt x="164801" y="0"/>
                  </a:cubicBezTo>
                  <a:lnTo>
                    <a:pt x="1483208" y="0"/>
                  </a:lnTo>
                  <a:cubicBezTo>
                    <a:pt x="1574225" y="0"/>
                    <a:pt x="1648009" y="73784"/>
                    <a:pt x="1648009" y="164801"/>
                  </a:cubicBezTo>
                  <a:lnTo>
                    <a:pt x="1648009" y="2895275"/>
                  </a:lnTo>
                  <a:cubicBezTo>
                    <a:pt x="1648009" y="2986292"/>
                    <a:pt x="1574225" y="3060076"/>
                    <a:pt x="1483208" y="3060076"/>
                  </a:cubicBezTo>
                  <a:lnTo>
                    <a:pt x="164801" y="3060076"/>
                  </a:lnTo>
                  <a:cubicBezTo>
                    <a:pt x="73784" y="3060076"/>
                    <a:pt x="0" y="2986292"/>
                    <a:pt x="0" y="2895275"/>
                  </a:cubicBezTo>
                  <a:lnTo>
                    <a:pt x="0" y="164801"/>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0904" tIns="120904" rIns="120904" bIns="1084795" numCol="1" spcCol="1270" anchor="t" anchorCtr="0">
              <a:noAutofit/>
            </a:bodyPr>
            <a:lstStyle/>
            <a:p>
              <a:pPr lvl="0" algn="l" defTabSz="755650">
                <a:lnSpc>
                  <a:spcPct val="90000"/>
                </a:lnSpc>
                <a:spcBef>
                  <a:spcPct val="0"/>
                </a:spcBef>
                <a:spcAft>
                  <a:spcPct val="35000"/>
                </a:spcAft>
              </a:pPr>
              <a:r>
                <a:rPr lang="en-US" sz="1700" kern="1200" dirty="0">
                  <a:latin typeface="Verdana" panose="020B0604030504040204" pitchFamily="34" charset="0"/>
                  <a:ea typeface="Verdana" panose="020B0604030504040204" pitchFamily="34" charset="0"/>
                  <a:cs typeface="Verdana" panose="020B0604030504040204" pitchFamily="34" charset="0"/>
                </a:rPr>
                <a:t>Department  Review</a:t>
              </a:r>
            </a:p>
          </p:txBody>
        </p:sp>
        <p:sp>
          <p:nvSpPr>
            <p:cNvPr id="10" name="Freeform 9"/>
            <p:cNvSpPr/>
            <p:nvPr/>
          </p:nvSpPr>
          <p:spPr>
            <a:xfrm>
              <a:off x="2527450" y="3555094"/>
              <a:ext cx="1770648" cy="1575126"/>
            </a:xfrm>
            <a:custGeom>
              <a:avLst/>
              <a:gdLst>
                <a:gd name="connsiteX0" fmla="*/ 0 w 1747863"/>
                <a:gd name="connsiteY0" fmla="*/ 99614 h 996140"/>
                <a:gd name="connsiteX1" fmla="*/ 99614 w 1747863"/>
                <a:gd name="connsiteY1" fmla="*/ 0 h 996140"/>
                <a:gd name="connsiteX2" fmla="*/ 1648249 w 1747863"/>
                <a:gd name="connsiteY2" fmla="*/ 0 h 996140"/>
                <a:gd name="connsiteX3" fmla="*/ 1747863 w 1747863"/>
                <a:gd name="connsiteY3" fmla="*/ 99614 h 996140"/>
                <a:gd name="connsiteX4" fmla="*/ 1747863 w 1747863"/>
                <a:gd name="connsiteY4" fmla="*/ 896526 h 996140"/>
                <a:gd name="connsiteX5" fmla="*/ 1648249 w 1747863"/>
                <a:gd name="connsiteY5" fmla="*/ 996140 h 996140"/>
                <a:gd name="connsiteX6" fmla="*/ 99614 w 1747863"/>
                <a:gd name="connsiteY6" fmla="*/ 996140 h 996140"/>
                <a:gd name="connsiteX7" fmla="*/ 0 w 1747863"/>
                <a:gd name="connsiteY7" fmla="*/ 896526 h 996140"/>
                <a:gd name="connsiteX8" fmla="*/ 0 w 1747863"/>
                <a:gd name="connsiteY8" fmla="*/ 99614 h 996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7863" h="996140">
                  <a:moveTo>
                    <a:pt x="0" y="99614"/>
                  </a:moveTo>
                  <a:cubicBezTo>
                    <a:pt x="0" y="44599"/>
                    <a:pt x="44599" y="0"/>
                    <a:pt x="99614" y="0"/>
                  </a:cubicBezTo>
                  <a:lnTo>
                    <a:pt x="1648249" y="0"/>
                  </a:lnTo>
                  <a:cubicBezTo>
                    <a:pt x="1703264" y="0"/>
                    <a:pt x="1747863" y="44599"/>
                    <a:pt x="1747863" y="99614"/>
                  </a:cubicBezTo>
                  <a:lnTo>
                    <a:pt x="1747863" y="896526"/>
                  </a:lnTo>
                  <a:cubicBezTo>
                    <a:pt x="1747863" y="951541"/>
                    <a:pt x="1703264" y="996140"/>
                    <a:pt x="1648249" y="996140"/>
                  </a:cubicBezTo>
                  <a:lnTo>
                    <a:pt x="99614" y="996140"/>
                  </a:lnTo>
                  <a:cubicBezTo>
                    <a:pt x="44599" y="996140"/>
                    <a:pt x="0" y="951541"/>
                    <a:pt x="0" y="896526"/>
                  </a:cubicBezTo>
                  <a:lnTo>
                    <a:pt x="0" y="99614"/>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968" tIns="142968" rIns="142968" bIns="142968" numCol="1" spcCol="1270" anchor="t" anchorCtr="0">
              <a:noAutofit/>
            </a:bodyPr>
            <a:lstStyle/>
            <a:p>
              <a:pPr marL="171450" lvl="1" indent="-171450" algn="l" defTabSz="711200">
                <a:lnSpc>
                  <a:spcPct val="90000"/>
                </a:lnSpc>
                <a:spcBef>
                  <a:spcPct val="0"/>
                </a:spcBef>
                <a:spcAft>
                  <a:spcPct val="15000"/>
                </a:spcAft>
                <a:buChar char="••"/>
              </a:pPr>
              <a:r>
                <a:rPr lang="en-US" sz="1600" kern="1200" dirty="0">
                  <a:solidFill>
                    <a:srgbClr val="6F868D"/>
                  </a:solidFill>
                  <a:latin typeface="Verdana" panose="020B0604030504040204" pitchFamily="34" charset="0"/>
                  <a:ea typeface="Verdana" panose="020B0604030504040204" pitchFamily="34" charset="0"/>
                  <a:cs typeface="Verdana" panose="020B0604030504040204" pitchFamily="34" charset="0"/>
                </a:rPr>
                <a:t>Department Committee</a:t>
              </a:r>
              <a:br>
                <a:rPr lang="en-US" sz="1600" kern="1200" dirty="0">
                  <a:solidFill>
                    <a:srgbClr val="6F868D"/>
                  </a:solidFill>
                  <a:latin typeface="Verdana" panose="020B0604030504040204" pitchFamily="34" charset="0"/>
                  <a:ea typeface="Verdana" panose="020B0604030504040204" pitchFamily="34" charset="0"/>
                  <a:cs typeface="Verdana" panose="020B0604030504040204" pitchFamily="34" charset="0"/>
                </a:rPr>
              </a:br>
              <a:endParaRPr lang="en-US" sz="1600" kern="1200" dirty="0">
                <a:solidFill>
                  <a:srgbClr val="6F868D"/>
                </a:solidFill>
                <a:latin typeface="Verdana" panose="020B0604030504040204" pitchFamily="34" charset="0"/>
                <a:ea typeface="Verdana" panose="020B0604030504040204" pitchFamily="34" charset="0"/>
                <a:cs typeface="Verdana" panose="020B0604030504040204" pitchFamily="34" charset="0"/>
              </a:endParaRPr>
            </a:p>
            <a:p>
              <a:pPr marL="171450" lvl="1" indent="-171450" algn="l" defTabSz="711200">
                <a:lnSpc>
                  <a:spcPct val="90000"/>
                </a:lnSpc>
                <a:spcBef>
                  <a:spcPct val="0"/>
                </a:spcBef>
                <a:spcAft>
                  <a:spcPct val="15000"/>
                </a:spcAft>
                <a:buChar char="••"/>
              </a:pPr>
              <a:r>
                <a:rPr lang="en-US" sz="1600" kern="1200" dirty="0">
                  <a:solidFill>
                    <a:srgbClr val="6F868D"/>
                  </a:solidFill>
                  <a:latin typeface="Verdana" panose="020B0604030504040204" pitchFamily="34" charset="0"/>
                  <a:ea typeface="Verdana" panose="020B0604030504040204" pitchFamily="34" charset="0"/>
                  <a:cs typeface="Verdana" panose="020B0604030504040204" pitchFamily="34" charset="0"/>
                </a:rPr>
                <a:t>Department Head or Director</a:t>
              </a:r>
            </a:p>
          </p:txBody>
        </p:sp>
        <p:sp>
          <p:nvSpPr>
            <p:cNvPr id="11" name="Freeform 10"/>
            <p:cNvSpPr/>
            <p:nvPr/>
          </p:nvSpPr>
          <p:spPr>
            <a:xfrm rot="506214">
              <a:off x="4245572" y="3304696"/>
              <a:ext cx="263069" cy="149491"/>
            </a:xfrm>
            <a:custGeom>
              <a:avLst/>
              <a:gdLst>
                <a:gd name="connsiteX0" fmla="*/ 0 w 263069"/>
                <a:gd name="connsiteY0" fmla="*/ 29898 h 149491"/>
                <a:gd name="connsiteX1" fmla="*/ 188324 w 263069"/>
                <a:gd name="connsiteY1" fmla="*/ 29898 h 149491"/>
                <a:gd name="connsiteX2" fmla="*/ 188324 w 263069"/>
                <a:gd name="connsiteY2" fmla="*/ 0 h 149491"/>
                <a:gd name="connsiteX3" fmla="*/ 263069 w 263069"/>
                <a:gd name="connsiteY3" fmla="*/ 74746 h 149491"/>
                <a:gd name="connsiteX4" fmla="*/ 188324 w 263069"/>
                <a:gd name="connsiteY4" fmla="*/ 149491 h 149491"/>
                <a:gd name="connsiteX5" fmla="*/ 188324 w 263069"/>
                <a:gd name="connsiteY5" fmla="*/ 119593 h 149491"/>
                <a:gd name="connsiteX6" fmla="*/ 0 w 263069"/>
                <a:gd name="connsiteY6" fmla="*/ 119593 h 149491"/>
                <a:gd name="connsiteX7" fmla="*/ 0 w 263069"/>
                <a:gd name="connsiteY7" fmla="*/ 29898 h 149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3069" h="149491">
                  <a:moveTo>
                    <a:pt x="0" y="29898"/>
                  </a:moveTo>
                  <a:lnTo>
                    <a:pt x="188324" y="29898"/>
                  </a:lnTo>
                  <a:lnTo>
                    <a:pt x="188324" y="0"/>
                  </a:lnTo>
                  <a:lnTo>
                    <a:pt x="263069" y="74746"/>
                  </a:lnTo>
                  <a:lnTo>
                    <a:pt x="188324" y="149491"/>
                  </a:lnTo>
                  <a:lnTo>
                    <a:pt x="188324" y="119593"/>
                  </a:lnTo>
                  <a:lnTo>
                    <a:pt x="0" y="119593"/>
                  </a:lnTo>
                  <a:lnTo>
                    <a:pt x="0" y="2989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9897" rIns="44846" bIns="29898" numCol="1" spcCol="1270" anchor="ctr" anchorCtr="0">
              <a:noAutofit/>
            </a:bodyPr>
            <a:lstStyle/>
            <a:p>
              <a:pPr lvl="0" algn="ctr" defTabSz="800100">
                <a:lnSpc>
                  <a:spcPct val="90000"/>
                </a:lnSpc>
                <a:spcBef>
                  <a:spcPct val="0"/>
                </a:spcBef>
                <a:spcAft>
                  <a:spcPct val="35000"/>
                </a:spcAft>
              </a:pPr>
              <a:endParaRPr lang="en-US" sz="1800" kern="1200"/>
            </a:p>
          </p:txBody>
        </p:sp>
        <p:sp>
          <p:nvSpPr>
            <p:cNvPr id="12" name="Freeform 11"/>
            <p:cNvSpPr/>
            <p:nvPr/>
          </p:nvSpPr>
          <p:spPr>
            <a:xfrm>
              <a:off x="4615235" y="2502040"/>
              <a:ext cx="1503060" cy="2719404"/>
            </a:xfrm>
            <a:custGeom>
              <a:avLst/>
              <a:gdLst>
                <a:gd name="connsiteX0" fmla="*/ 0 w 1503060"/>
                <a:gd name="connsiteY0" fmla="*/ 150306 h 2600300"/>
                <a:gd name="connsiteX1" fmla="*/ 150306 w 1503060"/>
                <a:gd name="connsiteY1" fmla="*/ 0 h 2600300"/>
                <a:gd name="connsiteX2" fmla="*/ 1352754 w 1503060"/>
                <a:gd name="connsiteY2" fmla="*/ 0 h 2600300"/>
                <a:gd name="connsiteX3" fmla="*/ 1503060 w 1503060"/>
                <a:gd name="connsiteY3" fmla="*/ 150306 h 2600300"/>
                <a:gd name="connsiteX4" fmla="*/ 1503060 w 1503060"/>
                <a:gd name="connsiteY4" fmla="*/ 2449994 h 2600300"/>
                <a:gd name="connsiteX5" fmla="*/ 1352754 w 1503060"/>
                <a:gd name="connsiteY5" fmla="*/ 2600300 h 2600300"/>
                <a:gd name="connsiteX6" fmla="*/ 150306 w 1503060"/>
                <a:gd name="connsiteY6" fmla="*/ 2600300 h 2600300"/>
                <a:gd name="connsiteX7" fmla="*/ 0 w 1503060"/>
                <a:gd name="connsiteY7" fmla="*/ 2449994 h 2600300"/>
                <a:gd name="connsiteX8" fmla="*/ 0 w 1503060"/>
                <a:gd name="connsiteY8" fmla="*/ 150306 h 2600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3060" h="2600300">
                  <a:moveTo>
                    <a:pt x="0" y="150306"/>
                  </a:moveTo>
                  <a:cubicBezTo>
                    <a:pt x="0" y="67294"/>
                    <a:pt x="67294" y="0"/>
                    <a:pt x="150306" y="0"/>
                  </a:cubicBezTo>
                  <a:lnTo>
                    <a:pt x="1352754" y="0"/>
                  </a:lnTo>
                  <a:cubicBezTo>
                    <a:pt x="1435766" y="0"/>
                    <a:pt x="1503060" y="67294"/>
                    <a:pt x="1503060" y="150306"/>
                  </a:cubicBezTo>
                  <a:lnTo>
                    <a:pt x="1503060" y="2449994"/>
                  </a:lnTo>
                  <a:cubicBezTo>
                    <a:pt x="1503060" y="2533006"/>
                    <a:pt x="1435766" y="2600300"/>
                    <a:pt x="1352754" y="2600300"/>
                  </a:cubicBezTo>
                  <a:lnTo>
                    <a:pt x="150306" y="2600300"/>
                  </a:lnTo>
                  <a:cubicBezTo>
                    <a:pt x="67294" y="2600300"/>
                    <a:pt x="0" y="2533006"/>
                    <a:pt x="0" y="2449994"/>
                  </a:cubicBezTo>
                  <a:lnTo>
                    <a:pt x="0" y="150306"/>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0904" tIns="120904" rIns="120904" bIns="931537" numCol="1" spcCol="1270" anchor="t" anchorCtr="0">
              <a:noAutofit/>
            </a:bodyPr>
            <a:lstStyle/>
            <a:p>
              <a:pPr lvl="0" algn="l" defTabSz="755650">
                <a:lnSpc>
                  <a:spcPct val="90000"/>
                </a:lnSpc>
                <a:spcBef>
                  <a:spcPct val="0"/>
                </a:spcBef>
                <a:spcAft>
                  <a:spcPct val="35000"/>
                </a:spcAft>
              </a:pPr>
              <a:r>
                <a:rPr lang="en-US" sz="1700" kern="1200" dirty="0">
                  <a:latin typeface="Verdana" panose="020B0604030504040204" pitchFamily="34" charset="0"/>
                  <a:ea typeface="Verdana" panose="020B0604030504040204" pitchFamily="34" charset="0"/>
                  <a:cs typeface="Verdana" panose="020B0604030504040204" pitchFamily="34" charset="0"/>
                </a:rPr>
                <a:t>College </a:t>
              </a:r>
              <a:br>
                <a:rPr lang="en-US" sz="1700" kern="1200" dirty="0">
                  <a:latin typeface="Verdana" panose="020B0604030504040204" pitchFamily="34" charset="0"/>
                  <a:ea typeface="Verdana" panose="020B0604030504040204" pitchFamily="34" charset="0"/>
                  <a:cs typeface="Verdana" panose="020B0604030504040204" pitchFamily="34" charset="0"/>
                </a:rPr>
              </a:br>
              <a:r>
                <a:rPr lang="en-US" sz="1700" kern="1200" dirty="0">
                  <a:latin typeface="Verdana" panose="020B0604030504040204" pitchFamily="34" charset="0"/>
                  <a:ea typeface="Verdana" panose="020B0604030504040204" pitchFamily="34" charset="0"/>
                  <a:cs typeface="Verdana" panose="020B0604030504040204" pitchFamily="34" charset="0"/>
                </a:rPr>
                <a:t>Review</a:t>
              </a:r>
            </a:p>
          </p:txBody>
        </p:sp>
        <p:sp>
          <p:nvSpPr>
            <p:cNvPr id="13" name="Freeform 12"/>
            <p:cNvSpPr/>
            <p:nvPr/>
          </p:nvSpPr>
          <p:spPr>
            <a:xfrm>
              <a:off x="4688760" y="3555094"/>
              <a:ext cx="1666970" cy="1575126"/>
            </a:xfrm>
            <a:custGeom>
              <a:avLst/>
              <a:gdLst>
                <a:gd name="connsiteX0" fmla="*/ 0 w 1809703"/>
                <a:gd name="connsiteY0" fmla="*/ 72340 h 723400"/>
                <a:gd name="connsiteX1" fmla="*/ 72340 w 1809703"/>
                <a:gd name="connsiteY1" fmla="*/ 0 h 723400"/>
                <a:gd name="connsiteX2" fmla="*/ 1737363 w 1809703"/>
                <a:gd name="connsiteY2" fmla="*/ 0 h 723400"/>
                <a:gd name="connsiteX3" fmla="*/ 1809703 w 1809703"/>
                <a:gd name="connsiteY3" fmla="*/ 72340 h 723400"/>
                <a:gd name="connsiteX4" fmla="*/ 1809703 w 1809703"/>
                <a:gd name="connsiteY4" fmla="*/ 651060 h 723400"/>
                <a:gd name="connsiteX5" fmla="*/ 1737363 w 1809703"/>
                <a:gd name="connsiteY5" fmla="*/ 723400 h 723400"/>
                <a:gd name="connsiteX6" fmla="*/ 72340 w 1809703"/>
                <a:gd name="connsiteY6" fmla="*/ 723400 h 723400"/>
                <a:gd name="connsiteX7" fmla="*/ 0 w 1809703"/>
                <a:gd name="connsiteY7" fmla="*/ 651060 h 723400"/>
                <a:gd name="connsiteX8" fmla="*/ 0 w 1809703"/>
                <a:gd name="connsiteY8" fmla="*/ 72340 h 72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9703" h="723400">
                  <a:moveTo>
                    <a:pt x="0" y="72340"/>
                  </a:moveTo>
                  <a:cubicBezTo>
                    <a:pt x="0" y="32388"/>
                    <a:pt x="32388" y="0"/>
                    <a:pt x="72340" y="0"/>
                  </a:cubicBezTo>
                  <a:lnTo>
                    <a:pt x="1737363" y="0"/>
                  </a:lnTo>
                  <a:cubicBezTo>
                    <a:pt x="1777315" y="0"/>
                    <a:pt x="1809703" y="32388"/>
                    <a:pt x="1809703" y="72340"/>
                  </a:cubicBezTo>
                  <a:lnTo>
                    <a:pt x="1809703" y="651060"/>
                  </a:lnTo>
                  <a:cubicBezTo>
                    <a:pt x="1809703" y="691012"/>
                    <a:pt x="1777315" y="723400"/>
                    <a:pt x="1737363" y="723400"/>
                  </a:cubicBezTo>
                  <a:lnTo>
                    <a:pt x="72340" y="723400"/>
                  </a:lnTo>
                  <a:cubicBezTo>
                    <a:pt x="32388" y="723400"/>
                    <a:pt x="0" y="691012"/>
                    <a:pt x="0" y="651060"/>
                  </a:cubicBezTo>
                  <a:lnTo>
                    <a:pt x="0" y="7234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34980" tIns="134980" rIns="134980" bIns="134980" numCol="1" spcCol="1270" anchor="t" anchorCtr="0">
              <a:noAutofit/>
            </a:bodyPr>
            <a:lstStyle/>
            <a:p>
              <a:pPr marL="171450" lvl="1" indent="-171450" algn="l" defTabSz="711200">
                <a:lnSpc>
                  <a:spcPct val="90000"/>
                </a:lnSpc>
                <a:spcBef>
                  <a:spcPct val="0"/>
                </a:spcBef>
                <a:spcAft>
                  <a:spcPct val="15000"/>
                </a:spcAft>
                <a:buChar char="••"/>
              </a:pPr>
              <a:r>
                <a:rPr lang="en-US" sz="1600" kern="1200" dirty="0">
                  <a:solidFill>
                    <a:srgbClr val="6F868D"/>
                  </a:solidFill>
                  <a:latin typeface="Verdana" panose="020B0604030504040204" pitchFamily="34" charset="0"/>
                  <a:ea typeface="Verdana" panose="020B0604030504040204" pitchFamily="34" charset="0"/>
                  <a:cs typeface="Verdana" panose="020B0604030504040204" pitchFamily="34" charset="0"/>
                </a:rPr>
                <a:t>College Committee</a:t>
              </a:r>
              <a:br>
                <a:rPr lang="en-US" sz="1600" kern="1200" dirty="0">
                  <a:solidFill>
                    <a:srgbClr val="6F868D"/>
                  </a:solidFill>
                  <a:latin typeface="Verdana" panose="020B0604030504040204" pitchFamily="34" charset="0"/>
                  <a:ea typeface="Verdana" panose="020B0604030504040204" pitchFamily="34" charset="0"/>
                  <a:cs typeface="Verdana" panose="020B0604030504040204" pitchFamily="34" charset="0"/>
                </a:rPr>
              </a:br>
              <a:endParaRPr lang="en-US" sz="1600" kern="1200" dirty="0">
                <a:solidFill>
                  <a:srgbClr val="6F868D"/>
                </a:solidFill>
                <a:latin typeface="Verdana" panose="020B0604030504040204" pitchFamily="34" charset="0"/>
                <a:ea typeface="Verdana" panose="020B0604030504040204" pitchFamily="34" charset="0"/>
                <a:cs typeface="Verdana" panose="020B0604030504040204" pitchFamily="34" charset="0"/>
              </a:endParaRPr>
            </a:p>
            <a:p>
              <a:pPr marL="171450" lvl="1" indent="-171450" algn="l" defTabSz="711200">
                <a:lnSpc>
                  <a:spcPct val="90000"/>
                </a:lnSpc>
                <a:spcBef>
                  <a:spcPct val="0"/>
                </a:spcBef>
                <a:spcAft>
                  <a:spcPct val="15000"/>
                </a:spcAft>
                <a:buChar char="••"/>
              </a:pPr>
              <a:r>
                <a:rPr lang="en-US" sz="1600" kern="1200" dirty="0">
                  <a:solidFill>
                    <a:srgbClr val="6F868D"/>
                  </a:solidFill>
                  <a:latin typeface="Verdana" panose="020B0604030504040204" pitchFamily="34" charset="0"/>
                  <a:ea typeface="Verdana" panose="020B0604030504040204" pitchFamily="34" charset="0"/>
                  <a:cs typeface="Verdana" panose="020B0604030504040204" pitchFamily="34" charset="0"/>
                </a:rPr>
                <a:t>Dean</a:t>
              </a:r>
            </a:p>
          </p:txBody>
        </p:sp>
        <p:sp>
          <p:nvSpPr>
            <p:cNvPr id="14" name="Freeform 13"/>
            <p:cNvSpPr/>
            <p:nvPr/>
          </p:nvSpPr>
          <p:spPr>
            <a:xfrm rot="21411800">
              <a:off x="6256718" y="3394652"/>
              <a:ext cx="294363" cy="149491"/>
            </a:xfrm>
            <a:custGeom>
              <a:avLst/>
              <a:gdLst>
                <a:gd name="connsiteX0" fmla="*/ 0 w 294363"/>
                <a:gd name="connsiteY0" fmla="*/ 29898 h 149491"/>
                <a:gd name="connsiteX1" fmla="*/ 219618 w 294363"/>
                <a:gd name="connsiteY1" fmla="*/ 29898 h 149491"/>
                <a:gd name="connsiteX2" fmla="*/ 219618 w 294363"/>
                <a:gd name="connsiteY2" fmla="*/ 0 h 149491"/>
                <a:gd name="connsiteX3" fmla="*/ 294363 w 294363"/>
                <a:gd name="connsiteY3" fmla="*/ 74746 h 149491"/>
                <a:gd name="connsiteX4" fmla="*/ 219618 w 294363"/>
                <a:gd name="connsiteY4" fmla="*/ 149491 h 149491"/>
                <a:gd name="connsiteX5" fmla="*/ 219618 w 294363"/>
                <a:gd name="connsiteY5" fmla="*/ 119593 h 149491"/>
                <a:gd name="connsiteX6" fmla="*/ 0 w 294363"/>
                <a:gd name="connsiteY6" fmla="*/ 119593 h 149491"/>
                <a:gd name="connsiteX7" fmla="*/ 0 w 294363"/>
                <a:gd name="connsiteY7" fmla="*/ 29898 h 149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4363" h="149491">
                  <a:moveTo>
                    <a:pt x="0" y="29898"/>
                  </a:moveTo>
                  <a:lnTo>
                    <a:pt x="219618" y="29898"/>
                  </a:lnTo>
                  <a:lnTo>
                    <a:pt x="219618" y="0"/>
                  </a:lnTo>
                  <a:lnTo>
                    <a:pt x="294363" y="74746"/>
                  </a:lnTo>
                  <a:lnTo>
                    <a:pt x="219618" y="149491"/>
                  </a:lnTo>
                  <a:lnTo>
                    <a:pt x="219618" y="119593"/>
                  </a:lnTo>
                  <a:lnTo>
                    <a:pt x="0" y="119593"/>
                  </a:lnTo>
                  <a:lnTo>
                    <a:pt x="0" y="29898"/>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29898" rIns="44846" bIns="29897" numCol="1" spcCol="1270" anchor="ctr" anchorCtr="0">
              <a:noAutofit/>
            </a:bodyPr>
            <a:lstStyle/>
            <a:p>
              <a:pPr lvl="0" algn="ctr" defTabSz="800100">
                <a:lnSpc>
                  <a:spcPct val="90000"/>
                </a:lnSpc>
                <a:spcBef>
                  <a:spcPct val="0"/>
                </a:spcBef>
                <a:spcAft>
                  <a:spcPct val="35000"/>
                </a:spcAft>
              </a:pPr>
              <a:endParaRPr lang="en-US" sz="1800" kern="1200"/>
            </a:p>
          </p:txBody>
        </p:sp>
        <p:sp>
          <p:nvSpPr>
            <p:cNvPr id="15" name="Freeform 14"/>
            <p:cNvSpPr/>
            <p:nvPr/>
          </p:nvSpPr>
          <p:spPr>
            <a:xfrm>
              <a:off x="6672867" y="2502041"/>
              <a:ext cx="1582978" cy="2719404"/>
            </a:xfrm>
            <a:custGeom>
              <a:avLst/>
              <a:gdLst>
                <a:gd name="connsiteX0" fmla="*/ 0 w 1582978"/>
                <a:gd name="connsiteY0" fmla="*/ 158298 h 2669082"/>
                <a:gd name="connsiteX1" fmla="*/ 158298 w 1582978"/>
                <a:gd name="connsiteY1" fmla="*/ 0 h 2669082"/>
                <a:gd name="connsiteX2" fmla="*/ 1424680 w 1582978"/>
                <a:gd name="connsiteY2" fmla="*/ 0 h 2669082"/>
                <a:gd name="connsiteX3" fmla="*/ 1582978 w 1582978"/>
                <a:gd name="connsiteY3" fmla="*/ 158298 h 2669082"/>
                <a:gd name="connsiteX4" fmla="*/ 1582978 w 1582978"/>
                <a:gd name="connsiteY4" fmla="*/ 2510784 h 2669082"/>
                <a:gd name="connsiteX5" fmla="*/ 1424680 w 1582978"/>
                <a:gd name="connsiteY5" fmla="*/ 2669082 h 2669082"/>
                <a:gd name="connsiteX6" fmla="*/ 158298 w 1582978"/>
                <a:gd name="connsiteY6" fmla="*/ 2669082 h 2669082"/>
                <a:gd name="connsiteX7" fmla="*/ 0 w 1582978"/>
                <a:gd name="connsiteY7" fmla="*/ 2510784 h 2669082"/>
                <a:gd name="connsiteX8" fmla="*/ 0 w 1582978"/>
                <a:gd name="connsiteY8" fmla="*/ 158298 h 26690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82978" h="2669082">
                  <a:moveTo>
                    <a:pt x="0" y="158298"/>
                  </a:moveTo>
                  <a:cubicBezTo>
                    <a:pt x="0" y="70872"/>
                    <a:pt x="70872" y="0"/>
                    <a:pt x="158298" y="0"/>
                  </a:cubicBezTo>
                  <a:lnTo>
                    <a:pt x="1424680" y="0"/>
                  </a:lnTo>
                  <a:cubicBezTo>
                    <a:pt x="1512106" y="0"/>
                    <a:pt x="1582978" y="70872"/>
                    <a:pt x="1582978" y="158298"/>
                  </a:cubicBezTo>
                  <a:lnTo>
                    <a:pt x="1582978" y="2510784"/>
                  </a:lnTo>
                  <a:cubicBezTo>
                    <a:pt x="1582978" y="2598210"/>
                    <a:pt x="1512106" y="2669082"/>
                    <a:pt x="1424680" y="2669082"/>
                  </a:cubicBezTo>
                  <a:lnTo>
                    <a:pt x="158298" y="2669082"/>
                  </a:lnTo>
                  <a:cubicBezTo>
                    <a:pt x="70872" y="2669082"/>
                    <a:pt x="0" y="2598210"/>
                    <a:pt x="0" y="2510784"/>
                  </a:cubicBezTo>
                  <a:lnTo>
                    <a:pt x="0" y="15829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0904" tIns="120904" rIns="120904" bIns="954464" numCol="1" spcCol="1270" anchor="t" anchorCtr="0">
              <a:noAutofit/>
            </a:bodyPr>
            <a:lstStyle/>
            <a:p>
              <a:pPr lvl="0" algn="l" defTabSz="755650">
                <a:lnSpc>
                  <a:spcPct val="90000"/>
                </a:lnSpc>
                <a:spcBef>
                  <a:spcPct val="0"/>
                </a:spcBef>
                <a:spcAft>
                  <a:spcPct val="35000"/>
                </a:spcAft>
              </a:pPr>
              <a:r>
                <a:rPr lang="en-US" sz="1700" kern="1200" dirty="0">
                  <a:latin typeface="Verdana" panose="020B0604030504040204" pitchFamily="34" charset="0"/>
                  <a:ea typeface="Verdana" panose="020B0604030504040204" pitchFamily="34" charset="0"/>
                  <a:cs typeface="Verdana" panose="020B0604030504040204" pitchFamily="34" charset="0"/>
                </a:rPr>
                <a:t>University</a:t>
              </a:r>
              <a:br>
                <a:rPr lang="en-US" sz="1700" kern="1200" dirty="0">
                  <a:latin typeface="Verdana" panose="020B0604030504040204" pitchFamily="34" charset="0"/>
                  <a:ea typeface="Verdana" panose="020B0604030504040204" pitchFamily="34" charset="0"/>
                  <a:cs typeface="Verdana" panose="020B0604030504040204" pitchFamily="34" charset="0"/>
                </a:rPr>
              </a:br>
              <a:r>
                <a:rPr lang="en-US" sz="1700" kern="1200" dirty="0">
                  <a:latin typeface="Verdana" panose="020B0604030504040204" pitchFamily="34" charset="0"/>
                  <a:ea typeface="Verdana" panose="020B0604030504040204" pitchFamily="34" charset="0"/>
                  <a:cs typeface="Verdana" panose="020B0604030504040204" pitchFamily="34" charset="0"/>
                </a:rPr>
                <a:t>Review</a:t>
              </a:r>
            </a:p>
          </p:txBody>
        </p:sp>
        <p:sp>
          <p:nvSpPr>
            <p:cNvPr id="16" name="Freeform 15"/>
            <p:cNvSpPr/>
            <p:nvPr/>
          </p:nvSpPr>
          <p:spPr>
            <a:xfrm>
              <a:off x="6742244" y="3495888"/>
              <a:ext cx="1641456" cy="1634331"/>
            </a:xfrm>
            <a:custGeom>
              <a:avLst/>
              <a:gdLst>
                <a:gd name="connsiteX0" fmla="*/ 0 w 1613648"/>
                <a:gd name="connsiteY0" fmla="*/ 151199 h 1511992"/>
                <a:gd name="connsiteX1" fmla="*/ 151199 w 1613648"/>
                <a:gd name="connsiteY1" fmla="*/ 0 h 1511992"/>
                <a:gd name="connsiteX2" fmla="*/ 1462449 w 1613648"/>
                <a:gd name="connsiteY2" fmla="*/ 0 h 1511992"/>
                <a:gd name="connsiteX3" fmla="*/ 1613648 w 1613648"/>
                <a:gd name="connsiteY3" fmla="*/ 151199 h 1511992"/>
                <a:gd name="connsiteX4" fmla="*/ 1613648 w 1613648"/>
                <a:gd name="connsiteY4" fmla="*/ 1360793 h 1511992"/>
                <a:gd name="connsiteX5" fmla="*/ 1462449 w 1613648"/>
                <a:gd name="connsiteY5" fmla="*/ 1511992 h 1511992"/>
                <a:gd name="connsiteX6" fmla="*/ 151199 w 1613648"/>
                <a:gd name="connsiteY6" fmla="*/ 1511992 h 1511992"/>
                <a:gd name="connsiteX7" fmla="*/ 0 w 1613648"/>
                <a:gd name="connsiteY7" fmla="*/ 1360793 h 1511992"/>
                <a:gd name="connsiteX8" fmla="*/ 0 w 1613648"/>
                <a:gd name="connsiteY8" fmla="*/ 151199 h 1511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13648" h="1511992">
                  <a:moveTo>
                    <a:pt x="0" y="151199"/>
                  </a:moveTo>
                  <a:cubicBezTo>
                    <a:pt x="0" y="67694"/>
                    <a:pt x="67694" y="0"/>
                    <a:pt x="151199" y="0"/>
                  </a:cubicBezTo>
                  <a:lnTo>
                    <a:pt x="1462449" y="0"/>
                  </a:lnTo>
                  <a:cubicBezTo>
                    <a:pt x="1545954" y="0"/>
                    <a:pt x="1613648" y="67694"/>
                    <a:pt x="1613648" y="151199"/>
                  </a:cubicBezTo>
                  <a:lnTo>
                    <a:pt x="1613648" y="1360793"/>
                  </a:lnTo>
                  <a:cubicBezTo>
                    <a:pt x="1613648" y="1444298"/>
                    <a:pt x="1545954" y="1511992"/>
                    <a:pt x="1462449" y="1511992"/>
                  </a:cubicBezTo>
                  <a:lnTo>
                    <a:pt x="151199" y="1511992"/>
                  </a:lnTo>
                  <a:cubicBezTo>
                    <a:pt x="67694" y="1511992"/>
                    <a:pt x="0" y="1444298"/>
                    <a:pt x="0" y="1360793"/>
                  </a:cubicBezTo>
                  <a:lnTo>
                    <a:pt x="0" y="151199"/>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58077" tIns="158077" rIns="158077" bIns="158077" numCol="1" spcCol="1270" anchor="t" anchorCtr="0">
              <a:noAutofit/>
            </a:bodyPr>
            <a:lstStyle/>
            <a:p>
              <a:pPr marL="171450" lvl="1" indent="-171450" algn="l" defTabSz="711200">
                <a:lnSpc>
                  <a:spcPct val="90000"/>
                </a:lnSpc>
                <a:spcBef>
                  <a:spcPct val="0"/>
                </a:spcBef>
                <a:spcAft>
                  <a:spcPct val="15000"/>
                </a:spcAft>
                <a:buChar char="••"/>
              </a:pPr>
              <a:r>
                <a:rPr lang="en-US" sz="1600" kern="1200" dirty="0">
                  <a:solidFill>
                    <a:srgbClr val="6F868D"/>
                  </a:solidFill>
                  <a:latin typeface="Verdana" panose="020B0604030504040204" pitchFamily="34" charset="0"/>
                  <a:ea typeface="Verdana" panose="020B0604030504040204" pitchFamily="34" charset="0"/>
                  <a:cs typeface="Verdana" panose="020B0604030504040204" pitchFamily="34" charset="0"/>
                </a:rPr>
                <a:t>University Committee</a:t>
              </a:r>
              <a:br>
                <a:rPr lang="en-US" sz="1600" kern="1200" dirty="0">
                  <a:solidFill>
                    <a:srgbClr val="6F868D"/>
                  </a:solidFill>
                  <a:latin typeface="Verdana" panose="020B0604030504040204" pitchFamily="34" charset="0"/>
                  <a:ea typeface="Verdana" panose="020B0604030504040204" pitchFamily="34" charset="0"/>
                  <a:cs typeface="Verdana" panose="020B0604030504040204" pitchFamily="34" charset="0"/>
                </a:rPr>
              </a:br>
              <a:endParaRPr lang="en-US" sz="1600" kern="1200" dirty="0">
                <a:solidFill>
                  <a:srgbClr val="6F868D"/>
                </a:solidFill>
                <a:latin typeface="Verdana" panose="020B0604030504040204" pitchFamily="34" charset="0"/>
                <a:ea typeface="Verdana" panose="020B0604030504040204" pitchFamily="34" charset="0"/>
                <a:cs typeface="Verdana" panose="020B0604030504040204" pitchFamily="34" charset="0"/>
              </a:endParaRPr>
            </a:p>
            <a:p>
              <a:pPr marL="171450" lvl="1" indent="-171450" algn="l" defTabSz="711200">
                <a:lnSpc>
                  <a:spcPct val="90000"/>
                </a:lnSpc>
                <a:spcBef>
                  <a:spcPct val="0"/>
                </a:spcBef>
                <a:spcAft>
                  <a:spcPct val="15000"/>
                </a:spcAft>
                <a:buChar char="••"/>
              </a:pPr>
              <a:r>
                <a:rPr lang="en-US" sz="1600" kern="1200" dirty="0">
                  <a:solidFill>
                    <a:srgbClr val="6F868D"/>
                  </a:solidFill>
                  <a:latin typeface="Verdana" panose="020B0604030504040204" pitchFamily="34" charset="0"/>
                  <a:ea typeface="Verdana" panose="020B0604030504040204" pitchFamily="34" charset="0"/>
                  <a:cs typeface="Verdana" panose="020B0604030504040204" pitchFamily="34" charset="0"/>
                </a:rPr>
                <a:t>Provost</a:t>
              </a:r>
            </a:p>
          </p:txBody>
        </p:sp>
      </p:grpSp>
      <p:sp>
        <p:nvSpPr>
          <p:cNvPr id="5" name="Title 4"/>
          <p:cNvSpPr>
            <a:spLocks noGrp="1"/>
          </p:cNvSpPr>
          <p:nvPr>
            <p:ph type="title"/>
          </p:nvPr>
        </p:nvSpPr>
        <p:spPr>
          <a:xfrm>
            <a:off x="765443" y="116114"/>
            <a:ext cx="7557092" cy="1364343"/>
          </a:xfrm>
        </p:spPr>
        <p:txBody>
          <a:bodyPr>
            <a:normAutofit/>
          </a:bodyPr>
          <a:lstStyle/>
          <a:p>
            <a:r>
              <a:rPr lang="en-US" sz="2800" dirty="0"/>
              <a:t>The Promotion Review Process</a:t>
            </a:r>
          </a:p>
        </p:txBody>
      </p:sp>
      <p:sp>
        <p:nvSpPr>
          <p:cNvPr id="6" name="TextBox 5"/>
          <p:cNvSpPr txBox="1"/>
          <p:nvPr/>
        </p:nvSpPr>
        <p:spPr>
          <a:xfrm>
            <a:off x="833570" y="1078245"/>
            <a:ext cx="7420835" cy="461665"/>
          </a:xfrm>
          <a:prstGeom prst="rect">
            <a:avLst/>
          </a:prstGeom>
          <a:noFill/>
        </p:spPr>
        <p:txBody>
          <a:bodyPr wrap="square" rtlCol="0">
            <a:spAutoFit/>
          </a:bodyPr>
          <a:lstStyle/>
          <a:p>
            <a:pPr algn="ctr"/>
            <a:r>
              <a:rPr lang="en-US" sz="2400" b="1" dirty="0">
                <a:solidFill>
                  <a:srgbClr val="6F868D"/>
                </a:solidFill>
                <a:latin typeface="Verdana"/>
                <a:cs typeface="Verdana"/>
              </a:rPr>
              <a:t>Levels of Reviews</a:t>
            </a:r>
          </a:p>
        </p:txBody>
      </p:sp>
    </p:spTree>
    <p:extLst>
      <p:ext uri="{BB962C8B-B14F-4D97-AF65-F5344CB8AC3E}">
        <p14:creationId xmlns:p14="http://schemas.microsoft.com/office/powerpoint/2010/main" val="614534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291" y="279400"/>
            <a:ext cx="7772400" cy="1103313"/>
          </a:xfrm>
        </p:spPr>
        <p:txBody>
          <a:bodyPr>
            <a:normAutofit/>
          </a:bodyPr>
          <a:lstStyle/>
          <a:p>
            <a:r>
              <a:rPr lang="en-US" sz="2800" dirty="0"/>
              <a:t>Protect the Process </a:t>
            </a:r>
            <a:br>
              <a:rPr lang="en-US" sz="2800" dirty="0"/>
            </a:br>
            <a:r>
              <a:rPr lang="en-US" sz="2800" dirty="0"/>
              <a:t>to Ensure Fair Reviews</a:t>
            </a:r>
          </a:p>
        </p:txBody>
      </p:sp>
      <p:sp>
        <p:nvSpPr>
          <p:cNvPr id="3" name="Content Placeholder 2"/>
          <p:cNvSpPr>
            <a:spLocks noGrp="1"/>
          </p:cNvSpPr>
          <p:nvPr>
            <p:ph idx="1"/>
          </p:nvPr>
        </p:nvSpPr>
        <p:spPr>
          <a:xfrm>
            <a:off x="469900" y="1701800"/>
            <a:ext cx="3894807" cy="4635500"/>
          </a:xfrm>
        </p:spPr>
        <p:txBody>
          <a:bodyPr>
            <a:normAutofit/>
          </a:bodyPr>
          <a:lstStyle/>
          <a:p>
            <a:pPr>
              <a:spcBef>
                <a:spcPts val="0"/>
              </a:spcBef>
              <a:spcAft>
                <a:spcPts val="1200"/>
              </a:spcAft>
            </a:pPr>
            <a:r>
              <a:rPr lang="en-US" altLang="en-US" b="1" dirty="0">
                <a:latin typeface="Verdana" panose="020B0604030504040204" pitchFamily="34" charset="0"/>
                <a:ea typeface="Verdana" panose="020B0604030504040204" pitchFamily="34" charset="0"/>
                <a:cs typeface="Verdana" panose="020B0604030504040204" pitchFamily="34" charset="0"/>
              </a:rPr>
              <a:t>Follow the </a:t>
            </a:r>
            <a:r>
              <a:rPr lang="en-US" altLang="en-US" b="1" i="1" dirty="0">
                <a:latin typeface="Verdana" panose="020B0604030504040204" pitchFamily="34" charset="0"/>
                <a:ea typeface="Verdana" panose="020B0604030504040204" pitchFamily="34" charset="0"/>
                <a:cs typeface="Verdana" panose="020B0604030504040204" pitchFamily="34" charset="0"/>
              </a:rPr>
              <a:t>Guide to the Promotion Process</a:t>
            </a:r>
            <a:r>
              <a:rPr lang="en-US" altLang="en-US" b="1" dirty="0">
                <a:latin typeface="Verdana" panose="020B0604030504040204" pitchFamily="34" charset="0"/>
                <a:ea typeface="Verdana" panose="020B0604030504040204" pitchFamily="34" charset="0"/>
                <a:cs typeface="Verdana" panose="020B0604030504040204" pitchFamily="34" charset="0"/>
              </a:rPr>
              <a:t>.</a:t>
            </a:r>
          </a:p>
          <a:p>
            <a:pPr>
              <a:spcBef>
                <a:spcPts val="0"/>
              </a:spcBef>
              <a:spcAft>
                <a:spcPts val="1200"/>
              </a:spcAft>
            </a:pPr>
            <a:r>
              <a:rPr lang="en-US" altLang="en-US" b="1" dirty="0">
                <a:latin typeface="Verdana" panose="020B0604030504040204" pitchFamily="34" charset="0"/>
                <a:ea typeface="Verdana" panose="020B0604030504040204" pitchFamily="34" charset="0"/>
                <a:cs typeface="Verdana" panose="020B0604030504040204" pitchFamily="34" charset="0"/>
              </a:rPr>
              <a:t>Consult with your dean or the Provost’s Office </a:t>
            </a:r>
            <a:r>
              <a:rPr lang="en-US" altLang="en-US" dirty="0">
                <a:latin typeface="Verdana" panose="020B0604030504040204" pitchFamily="34" charset="0"/>
                <a:ea typeface="Verdana" panose="020B0604030504040204" pitchFamily="34" charset="0"/>
                <a:cs typeface="Verdana" panose="020B0604030504040204" pitchFamily="34" charset="0"/>
              </a:rPr>
              <a:t>on procedural variations or questions.</a:t>
            </a:r>
          </a:p>
          <a:p>
            <a:pPr>
              <a:spcBef>
                <a:spcPts val="0"/>
              </a:spcBef>
              <a:spcAft>
                <a:spcPts val="1200"/>
              </a:spcAft>
            </a:pPr>
            <a:r>
              <a:rPr lang="en-US" altLang="en-US" b="1" dirty="0">
                <a:latin typeface="Verdana" panose="020B0604030504040204" pitchFamily="34" charset="0"/>
                <a:ea typeface="Verdana" panose="020B0604030504040204" pitchFamily="34" charset="0"/>
                <a:cs typeface="Verdana" panose="020B0604030504040204" pitchFamily="34" charset="0"/>
              </a:rPr>
              <a:t>Base decisions on department and college criteria</a:t>
            </a:r>
            <a:r>
              <a:rPr lang="en-US" altLang="en-US" dirty="0">
                <a:latin typeface="Verdana" panose="020B0604030504040204" pitchFamily="34" charset="0"/>
                <a:ea typeface="Verdana" panose="020B0604030504040204" pitchFamily="34" charset="0"/>
                <a:cs typeface="Verdana" panose="020B0604030504040204" pitchFamily="34" charset="0"/>
              </a:rPr>
              <a:t>.</a:t>
            </a:r>
          </a:p>
          <a:p>
            <a:pPr>
              <a:spcBef>
                <a:spcPts val="0"/>
              </a:spcBef>
              <a:spcAft>
                <a:spcPts val="1200"/>
              </a:spcAft>
            </a:pPr>
            <a:r>
              <a:rPr lang="en-US" altLang="en-US" b="1" dirty="0">
                <a:latin typeface="Verdana" panose="020B0604030504040204" pitchFamily="34" charset="0"/>
                <a:ea typeface="Verdana" panose="020B0604030504040204" pitchFamily="34" charset="0"/>
                <a:cs typeface="Verdana" panose="020B0604030504040204" pitchFamily="34" charset="0"/>
              </a:rPr>
              <a:t>Follow formats in Dossier Template</a:t>
            </a:r>
          </a:p>
        </p:txBody>
      </p:sp>
      <p:sp>
        <p:nvSpPr>
          <p:cNvPr id="4" name="Content Placeholder 3"/>
          <p:cNvSpPr>
            <a:spLocks noGrp="1"/>
          </p:cNvSpPr>
          <p:nvPr>
            <p:ph idx="13"/>
          </p:nvPr>
        </p:nvSpPr>
        <p:spPr>
          <a:xfrm>
            <a:off x="4723270" y="1701800"/>
            <a:ext cx="3988929" cy="4859020"/>
          </a:xfrm>
        </p:spPr>
        <p:txBody>
          <a:bodyPr>
            <a:normAutofit/>
          </a:bodyPr>
          <a:lstStyle/>
          <a:p>
            <a:pPr>
              <a:lnSpc>
                <a:spcPct val="90000"/>
              </a:lnSpc>
              <a:spcBef>
                <a:spcPts val="0"/>
              </a:spcBef>
              <a:spcAft>
                <a:spcPts val="1200"/>
              </a:spcAft>
            </a:pPr>
            <a:r>
              <a:rPr lang="en-US" altLang="en-US" b="1" dirty="0">
                <a:latin typeface="Verdana" panose="020B0604030504040204" pitchFamily="34" charset="0"/>
                <a:ea typeface="Verdana" panose="020B0604030504040204" pitchFamily="34" charset="0"/>
                <a:cs typeface="Verdana" panose="020B0604030504040204" pitchFamily="34" charset="0"/>
              </a:rPr>
              <a:t>External and internal reviewers cannot be collaborators</a:t>
            </a:r>
            <a:r>
              <a:rPr lang="en-US" altLang="en-US" dirty="0">
                <a:latin typeface="Verdana" panose="020B0604030504040204" pitchFamily="34" charset="0"/>
                <a:ea typeface="Verdana" panose="020B0604030504040204" pitchFamily="34" charset="0"/>
                <a:cs typeface="Verdana" panose="020B0604030504040204" pitchFamily="34" charset="0"/>
              </a:rPr>
              <a:t>.</a:t>
            </a:r>
          </a:p>
          <a:p>
            <a:pPr>
              <a:lnSpc>
                <a:spcPct val="90000"/>
              </a:lnSpc>
              <a:spcBef>
                <a:spcPts val="0"/>
              </a:spcBef>
              <a:spcAft>
                <a:spcPts val="1200"/>
              </a:spcAft>
            </a:pPr>
            <a:r>
              <a:rPr lang="en-US" altLang="en-US" b="1" dirty="0">
                <a:latin typeface="Verdana" panose="020B0604030504040204" pitchFamily="34" charset="0"/>
                <a:ea typeface="Verdana" panose="020B0604030504040204" pitchFamily="34" charset="0"/>
                <a:cs typeface="Verdana" panose="020B0604030504040204" pitchFamily="34" charset="0"/>
              </a:rPr>
              <a:t>Use Collaborator Letters </a:t>
            </a:r>
            <a:r>
              <a:rPr lang="en-US" altLang="en-US" dirty="0">
                <a:latin typeface="Verdana" panose="020B0604030504040204" pitchFamily="34" charset="0"/>
                <a:ea typeface="Verdana" panose="020B0604030504040204" pitchFamily="34" charset="0"/>
                <a:cs typeface="Verdana" panose="020B0604030504040204" pitchFamily="34" charset="0"/>
              </a:rPr>
              <a:t>from those who are not independent.</a:t>
            </a:r>
          </a:p>
          <a:p>
            <a:pPr>
              <a:lnSpc>
                <a:spcPct val="90000"/>
              </a:lnSpc>
              <a:spcBef>
                <a:spcPts val="0"/>
              </a:spcBef>
              <a:spcAft>
                <a:spcPts val="1200"/>
              </a:spcAft>
            </a:pPr>
            <a:r>
              <a:rPr lang="en-US" altLang="en-US" b="1" dirty="0">
                <a:latin typeface="Verdana" panose="020B0604030504040204" pitchFamily="34" charset="0"/>
                <a:ea typeface="Verdana" panose="020B0604030504040204" pitchFamily="34" charset="0"/>
                <a:cs typeface="Verdana" panose="020B0604030504040204" pitchFamily="34" charset="0"/>
              </a:rPr>
              <a:t>Sign and date committee letters</a:t>
            </a:r>
            <a:r>
              <a:rPr lang="en-US" altLang="en-US" dirty="0">
                <a:latin typeface="Verdana" panose="020B0604030504040204" pitchFamily="34" charset="0"/>
                <a:ea typeface="Verdana" panose="020B0604030504040204" pitchFamily="34" charset="0"/>
                <a:cs typeface="Verdana" panose="020B0604030504040204" pitchFamily="34" charset="0"/>
              </a:rPr>
              <a:t>.</a:t>
            </a:r>
          </a:p>
          <a:p>
            <a:pPr>
              <a:lnSpc>
                <a:spcPct val="90000"/>
              </a:lnSpc>
              <a:spcBef>
                <a:spcPts val="0"/>
              </a:spcBef>
              <a:spcAft>
                <a:spcPts val="1200"/>
              </a:spcAft>
            </a:pPr>
            <a:r>
              <a:rPr lang="en-US" altLang="en-US" b="1" dirty="0">
                <a:latin typeface="Verdana" panose="020B0604030504040204" pitchFamily="34" charset="0"/>
                <a:ea typeface="Verdana" panose="020B0604030504040204" pitchFamily="34" charset="0"/>
                <a:cs typeface="Verdana" panose="020B0604030504040204" pitchFamily="34" charset="0"/>
              </a:rPr>
              <a:t>Explain</a:t>
            </a:r>
            <a:r>
              <a:rPr lang="en-US" altLang="en-US" dirty="0">
                <a:latin typeface="Verdana" panose="020B0604030504040204" pitchFamily="34" charset="0"/>
                <a:ea typeface="Verdana" panose="020B0604030504040204" pitchFamily="34" charset="0"/>
                <a:cs typeface="Verdana" panose="020B0604030504040204" pitchFamily="34" charset="0"/>
              </a:rPr>
              <a:t> </a:t>
            </a:r>
            <a:r>
              <a:rPr lang="en-US" altLang="en-US" b="1" dirty="0">
                <a:latin typeface="Verdana" panose="020B0604030504040204" pitchFamily="34" charset="0"/>
                <a:ea typeface="Verdana" panose="020B0604030504040204" pitchFamily="34" charset="0"/>
                <a:cs typeface="Verdana" panose="020B0604030504040204" pitchFamily="34" charset="0"/>
              </a:rPr>
              <a:t>votes, recusals and abstentions</a:t>
            </a:r>
            <a:r>
              <a:rPr lang="en-US" altLang="en-US" b="1" dirty="0">
                <a:latin typeface="Calibri" pitchFamily="34" charset="0"/>
              </a:rPr>
              <a:t>. </a:t>
            </a:r>
          </a:p>
          <a:p>
            <a:pPr>
              <a:lnSpc>
                <a:spcPct val="90000"/>
              </a:lnSpc>
              <a:spcBef>
                <a:spcPts val="0"/>
              </a:spcBef>
              <a:spcAft>
                <a:spcPts val="1200"/>
              </a:spcAft>
            </a:pPr>
            <a:r>
              <a:rPr lang="en-US" altLang="en-US" b="1" dirty="0">
                <a:latin typeface="Verdana" panose="020B0604030504040204" pitchFamily="34" charset="0"/>
                <a:ea typeface="Verdana" panose="020B0604030504040204" pitchFamily="34" charset="0"/>
                <a:cs typeface="Verdana" panose="020B0604030504040204" pitchFamily="34" charset="0"/>
              </a:rPr>
              <a:t>Notify Candidates </a:t>
            </a:r>
            <a:r>
              <a:rPr lang="en-US" altLang="en-US" dirty="0">
                <a:latin typeface="Verdana" panose="020B0604030504040204" pitchFamily="34" charset="0"/>
                <a:ea typeface="Verdana" panose="020B0604030504040204" pitchFamily="34" charset="0"/>
                <a:cs typeface="Verdana" panose="020B0604030504040204" pitchFamily="34" charset="0"/>
              </a:rPr>
              <a:t>about teaching reviews and when forwarding dossiers.</a:t>
            </a:r>
            <a:endParaRPr lang="en-US" altLang="en-US" b="1" dirty="0">
              <a:latin typeface="Verdana" panose="020B0604030504040204" pitchFamily="34" charset="0"/>
              <a:ea typeface="Verdana" panose="020B0604030504040204" pitchFamily="34" charset="0"/>
              <a:cs typeface="Verdana" panose="020B0604030504040204" pitchFamily="34" charset="0"/>
            </a:endParaRPr>
          </a:p>
          <a:p>
            <a:pPr>
              <a:lnSpc>
                <a:spcPct val="90000"/>
              </a:lnSpc>
            </a:pPr>
            <a:endParaRPr lang="en-US" altLang="en-US" b="1" i="1" dirty="0">
              <a:latin typeface="Calibri" pitchFamily="34" charset="0"/>
            </a:endParaRPr>
          </a:p>
        </p:txBody>
      </p:sp>
    </p:spTree>
    <p:extLst>
      <p:ext uri="{BB962C8B-B14F-4D97-AF65-F5344CB8AC3E}">
        <p14:creationId xmlns:p14="http://schemas.microsoft.com/office/powerpoint/2010/main" val="289613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2072</TotalTime>
  <Words>2082</Words>
  <Application>Microsoft Macintosh PowerPoint</Application>
  <PresentationFormat>On-screen Show (4:3)</PresentationFormat>
  <Paragraphs>374</Paragraphs>
  <Slides>34</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Verdana</vt:lpstr>
      <vt:lpstr>Wingdings</vt:lpstr>
      <vt:lpstr>Office Theme</vt:lpstr>
      <vt:lpstr>2019 ANNUAL WORKSHOP</vt:lpstr>
      <vt:lpstr>Agenda</vt:lpstr>
      <vt:lpstr>Introductions</vt:lpstr>
      <vt:lpstr>The Promotion Review Process</vt:lpstr>
      <vt:lpstr>The Promotion Process Starts  Where the Hiring Process Ends</vt:lpstr>
      <vt:lpstr>The Promotion Process Starts  Where the Hiring Process Ends</vt:lpstr>
      <vt:lpstr>Requesting Delays in Reviews</vt:lpstr>
      <vt:lpstr>The Promotion Review Process</vt:lpstr>
      <vt:lpstr>Protect the Process  to Ensure Fair Reviews</vt:lpstr>
      <vt:lpstr>Selecting External Reviewers</vt:lpstr>
      <vt:lpstr>Selecting External Reviewers</vt:lpstr>
      <vt:lpstr>The Promotion Dossier</vt:lpstr>
      <vt:lpstr>The Promotion Dossier</vt:lpstr>
      <vt:lpstr>Section 2: Workload Assignment</vt:lpstr>
      <vt:lpstr>Sections 4 &amp; 5: Documenting and Discussing Your Achievements</vt:lpstr>
      <vt:lpstr>Using Your Candidate Statement to Represent Your Teaching</vt:lpstr>
      <vt:lpstr>Section 6: The Teaching Portfolio</vt:lpstr>
      <vt:lpstr>Evaluation of Teaching &amp; TCE Reports</vt:lpstr>
      <vt:lpstr>Section 7: Evaluating Teaching &amp; TCE Reports Recommendation for Provost Award</vt:lpstr>
      <vt:lpstr>TCE Consultation &amp; Support Services </vt:lpstr>
      <vt:lpstr>What Do TCEs Measure?</vt:lpstr>
      <vt:lpstr>Section 7: Evaluating Teaching &amp; TCE Reports Recommendation for Provost Award</vt:lpstr>
      <vt:lpstr>8: Service and Outreach Portfolio  </vt:lpstr>
      <vt:lpstr>Administrator Notifications to Candidates </vt:lpstr>
      <vt:lpstr>Additions to Dossiers?</vt:lpstr>
      <vt:lpstr>Appeals of Promotion Decisions</vt:lpstr>
      <vt:lpstr>Continuing Status Reviews</vt:lpstr>
      <vt:lpstr>Distinctive Aspects of  Continuing-Status Reviews</vt:lpstr>
      <vt:lpstr>Your Job Description  Sets Your Baseline</vt:lpstr>
      <vt:lpstr>Specify your Duties Accurately</vt:lpstr>
      <vt:lpstr>Use Your Dossier to  Document Your Impact</vt:lpstr>
      <vt:lpstr>Using Teaching and Outreach Portfolios to Document Impact  Thursday, March 21 8:30-10 am Old Main, Silver &amp; Sage</vt:lpstr>
      <vt:lpstr>Promotion Opportunities for Faculty not on the Tenure Track   Wednesday, March 27, 2:00-3:30 Old Main, Silver and Sage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urdesign</dc:creator>
  <cp:lastModifiedBy>Romero, Andrea J - (romeroa)</cp:lastModifiedBy>
  <cp:revision>112</cp:revision>
  <cp:lastPrinted>2019-03-11T21:01:02Z</cp:lastPrinted>
  <dcterms:created xsi:type="dcterms:W3CDTF">2014-09-04T21:39:25Z</dcterms:created>
  <dcterms:modified xsi:type="dcterms:W3CDTF">2019-03-12T13:28:52Z</dcterms:modified>
</cp:coreProperties>
</file>