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21"/>
  </p:notesMasterIdLst>
  <p:sldIdLst>
    <p:sldId id="256" r:id="rId2"/>
    <p:sldId id="262" r:id="rId3"/>
    <p:sldId id="264" r:id="rId4"/>
    <p:sldId id="263" r:id="rId5"/>
    <p:sldId id="266" r:id="rId6"/>
    <p:sldId id="272" r:id="rId7"/>
    <p:sldId id="267" r:id="rId8"/>
    <p:sldId id="269" r:id="rId9"/>
    <p:sldId id="271" r:id="rId10"/>
    <p:sldId id="270" r:id="rId11"/>
    <p:sldId id="265" r:id="rId12"/>
    <p:sldId id="276" r:id="rId13"/>
    <p:sldId id="268" r:id="rId14"/>
    <p:sldId id="273" r:id="rId15"/>
    <p:sldId id="278" r:id="rId16"/>
    <p:sldId id="279" r:id="rId17"/>
    <p:sldId id="280" r:id="rId18"/>
    <p:sldId id="281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868D"/>
    <a:srgbClr val="0C234B"/>
    <a:srgbClr val="AB0520"/>
    <a:srgbClr val="333333"/>
    <a:srgbClr val="C8D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68"/>
    <p:restoredTop sz="83510"/>
  </p:normalViewPr>
  <p:slideViewPr>
    <p:cSldViewPr snapToGrid="0" snapToObjects="1">
      <p:cViewPr varScale="1">
        <p:scale>
          <a:sx n="94" d="100"/>
          <a:sy n="94" d="100"/>
        </p:scale>
        <p:origin x="226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E13130-C0EB-9B44-B955-CAF767FB0FD3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556239-45A7-B343-A9D0-E5DEE1C88849}">
      <dgm:prSet phldrT="[Text]"/>
      <dgm:spPr/>
      <dgm:t>
        <a:bodyPr/>
        <a:lstStyle/>
        <a:p>
          <a:r>
            <a:rPr lang="en-US" dirty="0"/>
            <a:t>Goal</a:t>
          </a:r>
        </a:p>
      </dgm:t>
    </dgm:pt>
    <dgm:pt modelId="{034AB745-DB72-3144-B508-B4C7778FED44}" type="parTrans" cxnId="{049F4027-7ED7-1647-B84D-9E1EBC7C044B}">
      <dgm:prSet/>
      <dgm:spPr/>
      <dgm:t>
        <a:bodyPr/>
        <a:lstStyle/>
        <a:p>
          <a:endParaRPr lang="en-US"/>
        </a:p>
      </dgm:t>
    </dgm:pt>
    <dgm:pt modelId="{C51FEBFD-0301-D948-9F96-76123BD01761}" type="sibTrans" cxnId="{049F4027-7ED7-1647-B84D-9E1EBC7C044B}">
      <dgm:prSet/>
      <dgm:spPr/>
      <dgm:t>
        <a:bodyPr/>
        <a:lstStyle/>
        <a:p>
          <a:endParaRPr lang="en-US"/>
        </a:p>
      </dgm:t>
    </dgm:pt>
    <dgm:pt modelId="{36F9200C-702A-964B-9441-1567D945C295}">
      <dgm:prSet phldrT="[Text]"/>
      <dgm:spPr/>
      <dgm:t>
        <a:bodyPr/>
        <a:lstStyle/>
        <a:p>
          <a:r>
            <a:rPr lang="en-US" dirty="0"/>
            <a:t>Activities</a:t>
          </a:r>
        </a:p>
      </dgm:t>
    </dgm:pt>
    <dgm:pt modelId="{DD77AB06-BF4F-C84D-B068-D60AE87DDBD4}" type="parTrans" cxnId="{8DE98591-CC1F-BA4A-B18B-90EC8E936ADB}">
      <dgm:prSet/>
      <dgm:spPr/>
      <dgm:t>
        <a:bodyPr/>
        <a:lstStyle/>
        <a:p>
          <a:endParaRPr lang="en-US"/>
        </a:p>
      </dgm:t>
    </dgm:pt>
    <dgm:pt modelId="{034D3776-B099-9D42-927C-B5B0B7906CE7}" type="sibTrans" cxnId="{8DE98591-CC1F-BA4A-B18B-90EC8E936ADB}">
      <dgm:prSet/>
      <dgm:spPr/>
      <dgm:t>
        <a:bodyPr/>
        <a:lstStyle/>
        <a:p>
          <a:endParaRPr lang="en-US"/>
        </a:p>
      </dgm:t>
    </dgm:pt>
    <dgm:pt modelId="{4D14E432-0D0C-9141-B312-CA5FE32B67B8}">
      <dgm:prSet phldrT="[Text]"/>
      <dgm:spPr/>
      <dgm:t>
        <a:bodyPr/>
        <a:lstStyle/>
        <a:p>
          <a:r>
            <a:rPr lang="en-US" dirty="0"/>
            <a:t>Actual Results</a:t>
          </a:r>
        </a:p>
      </dgm:t>
    </dgm:pt>
    <dgm:pt modelId="{FBD27CA3-5E6B-3F49-B571-BFC850F35426}" type="parTrans" cxnId="{65D1FA2E-7684-AA42-BFEB-AB1ADD53B268}">
      <dgm:prSet/>
      <dgm:spPr/>
      <dgm:t>
        <a:bodyPr/>
        <a:lstStyle/>
        <a:p>
          <a:endParaRPr lang="en-US"/>
        </a:p>
      </dgm:t>
    </dgm:pt>
    <dgm:pt modelId="{FFF7AB98-3AD9-7842-B57D-2E065724AFE2}" type="sibTrans" cxnId="{65D1FA2E-7684-AA42-BFEB-AB1ADD53B268}">
      <dgm:prSet/>
      <dgm:spPr/>
      <dgm:t>
        <a:bodyPr/>
        <a:lstStyle/>
        <a:p>
          <a:endParaRPr lang="en-US"/>
        </a:p>
      </dgm:t>
    </dgm:pt>
    <dgm:pt modelId="{8C511546-5410-624F-86EE-A8161119901A}">
      <dgm:prSet phldrT="[Text]"/>
      <dgm:spPr/>
      <dgm:t>
        <a:bodyPr/>
        <a:lstStyle/>
        <a:p>
          <a:r>
            <a:rPr lang="en-US" dirty="0"/>
            <a:t>Anticipated Results</a:t>
          </a:r>
        </a:p>
      </dgm:t>
    </dgm:pt>
    <dgm:pt modelId="{A8ECE645-4B39-0D4F-9FB2-CF9502F4ACEE}" type="parTrans" cxnId="{35CABE1C-FEB5-CE49-AA08-345F20FC2D01}">
      <dgm:prSet/>
      <dgm:spPr/>
      <dgm:t>
        <a:bodyPr/>
        <a:lstStyle/>
        <a:p>
          <a:endParaRPr lang="en-US"/>
        </a:p>
      </dgm:t>
    </dgm:pt>
    <dgm:pt modelId="{58D67C02-F5F2-AD40-BEAE-13C132160658}" type="sibTrans" cxnId="{35CABE1C-FEB5-CE49-AA08-345F20FC2D01}">
      <dgm:prSet/>
      <dgm:spPr/>
      <dgm:t>
        <a:bodyPr/>
        <a:lstStyle/>
        <a:p>
          <a:endParaRPr lang="en-US"/>
        </a:p>
      </dgm:t>
    </dgm:pt>
    <dgm:pt modelId="{8B4A133B-6D16-4249-85AA-A0B5A8C0C3FE}">
      <dgm:prSet phldrT="[Text]"/>
      <dgm:spPr/>
      <dgm:t>
        <a:bodyPr/>
        <a:lstStyle/>
        <a:p>
          <a:r>
            <a:rPr lang="en-US" dirty="0"/>
            <a:t>Cost</a:t>
          </a:r>
        </a:p>
      </dgm:t>
    </dgm:pt>
    <dgm:pt modelId="{8C2FB592-A16D-0D4A-BB05-929BFFC70CE4}" type="parTrans" cxnId="{37463119-274F-5E4D-BCD5-2011B6454B60}">
      <dgm:prSet/>
      <dgm:spPr/>
      <dgm:t>
        <a:bodyPr/>
        <a:lstStyle/>
        <a:p>
          <a:endParaRPr lang="en-US"/>
        </a:p>
      </dgm:t>
    </dgm:pt>
    <dgm:pt modelId="{2011C573-96C1-5144-91EA-F05930F8A02F}" type="sibTrans" cxnId="{37463119-274F-5E4D-BCD5-2011B6454B60}">
      <dgm:prSet/>
      <dgm:spPr/>
      <dgm:t>
        <a:bodyPr/>
        <a:lstStyle/>
        <a:p>
          <a:endParaRPr lang="en-US"/>
        </a:p>
      </dgm:t>
    </dgm:pt>
    <dgm:pt modelId="{E419F90D-C16F-0E4E-A1AA-7B608FCDB8FF}" type="pres">
      <dgm:prSet presAssocID="{67E13130-C0EB-9B44-B955-CAF767FB0FD3}" presName="Name0" presStyleCnt="0">
        <dgm:presLayoutVars>
          <dgm:dir/>
          <dgm:animLvl val="lvl"/>
          <dgm:resizeHandles val="exact"/>
        </dgm:presLayoutVars>
      </dgm:prSet>
      <dgm:spPr/>
    </dgm:pt>
    <dgm:pt modelId="{372DD7C8-FE15-0D40-9BC8-52EB13761164}" type="pres">
      <dgm:prSet presAssocID="{FC556239-45A7-B343-A9D0-E5DEE1C88849}" presName="composite" presStyleCnt="0"/>
      <dgm:spPr/>
    </dgm:pt>
    <dgm:pt modelId="{0876EB34-7C31-964B-99A6-235C4AF93402}" type="pres">
      <dgm:prSet presAssocID="{FC556239-45A7-B343-A9D0-E5DEE1C88849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03A488F9-B1EF-2C43-9756-323619D89DDE}" type="pres">
      <dgm:prSet presAssocID="{FC556239-45A7-B343-A9D0-E5DEE1C88849}" presName="desTx" presStyleLbl="alignAccFollowNode1" presStyleIdx="0" presStyleCnt="5">
        <dgm:presLayoutVars>
          <dgm:bulletEnabled val="1"/>
        </dgm:presLayoutVars>
      </dgm:prSet>
      <dgm:spPr/>
    </dgm:pt>
    <dgm:pt modelId="{47FED592-FD42-E847-B65A-AFA81B3D5D36}" type="pres">
      <dgm:prSet presAssocID="{C51FEBFD-0301-D948-9F96-76123BD01761}" presName="space" presStyleCnt="0"/>
      <dgm:spPr/>
    </dgm:pt>
    <dgm:pt modelId="{9D58A4CE-73E5-3044-8920-06B8B8A3FC98}" type="pres">
      <dgm:prSet presAssocID="{36F9200C-702A-964B-9441-1567D945C295}" presName="composite" presStyleCnt="0"/>
      <dgm:spPr/>
    </dgm:pt>
    <dgm:pt modelId="{2938BAE7-9448-0440-9586-3BC959F07D97}" type="pres">
      <dgm:prSet presAssocID="{36F9200C-702A-964B-9441-1567D945C295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98AE28FA-3C20-254C-BFDE-6E754BAADB84}" type="pres">
      <dgm:prSet presAssocID="{36F9200C-702A-964B-9441-1567D945C295}" presName="desTx" presStyleLbl="alignAccFollowNode1" presStyleIdx="1" presStyleCnt="5" custLinFactNeighborY="-6881">
        <dgm:presLayoutVars>
          <dgm:bulletEnabled val="1"/>
        </dgm:presLayoutVars>
      </dgm:prSet>
      <dgm:spPr/>
    </dgm:pt>
    <dgm:pt modelId="{7123360C-4709-424F-A962-1A0A95F9DB80}" type="pres">
      <dgm:prSet presAssocID="{034D3776-B099-9D42-927C-B5B0B7906CE7}" presName="space" presStyleCnt="0"/>
      <dgm:spPr/>
    </dgm:pt>
    <dgm:pt modelId="{84D69EC1-F59E-2F49-9A73-7AC5A6D0A468}" type="pres">
      <dgm:prSet presAssocID="{8B4A133B-6D16-4249-85AA-A0B5A8C0C3FE}" presName="composite" presStyleCnt="0"/>
      <dgm:spPr/>
    </dgm:pt>
    <dgm:pt modelId="{378E4D84-C617-1749-9822-049BA101835F}" type="pres">
      <dgm:prSet presAssocID="{8B4A133B-6D16-4249-85AA-A0B5A8C0C3FE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24A7EF4C-32F2-E44F-B551-E11F2FF5C29F}" type="pres">
      <dgm:prSet presAssocID="{8B4A133B-6D16-4249-85AA-A0B5A8C0C3FE}" presName="desTx" presStyleLbl="alignAccFollowNode1" presStyleIdx="2" presStyleCnt="5">
        <dgm:presLayoutVars>
          <dgm:bulletEnabled val="1"/>
        </dgm:presLayoutVars>
      </dgm:prSet>
      <dgm:spPr/>
    </dgm:pt>
    <dgm:pt modelId="{E2923842-2DF5-F84F-8446-24F97840C59D}" type="pres">
      <dgm:prSet presAssocID="{2011C573-96C1-5144-91EA-F05930F8A02F}" presName="space" presStyleCnt="0"/>
      <dgm:spPr/>
    </dgm:pt>
    <dgm:pt modelId="{46864F7B-E0F1-1842-86CB-89BFEC9C9119}" type="pres">
      <dgm:prSet presAssocID="{8C511546-5410-624F-86EE-A8161119901A}" presName="composite" presStyleCnt="0"/>
      <dgm:spPr/>
    </dgm:pt>
    <dgm:pt modelId="{95BCC582-6E45-F34E-8A9F-41BE73365A15}" type="pres">
      <dgm:prSet presAssocID="{8C511546-5410-624F-86EE-A8161119901A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C81BEE5E-5A93-984D-BF17-E5166ABCA03F}" type="pres">
      <dgm:prSet presAssocID="{8C511546-5410-624F-86EE-A8161119901A}" presName="desTx" presStyleLbl="alignAccFollowNode1" presStyleIdx="3" presStyleCnt="5">
        <dgm:presLayoutVars>
          <dgm:bulletEnabled val="1"/>
        </dgm:presLayoutVars>
      </dgm:prSet>
      <dgm:spPr/>
    </dgm:pt>
    <dgm:pt modelId="{914FE020-32FB-9848-BC5D-A7BB967482D0}" type="pres">
      <dgm:prSet presAssocID="{58D67C02-F5F2-AD40-BEAE-13C132160658}" presName="space" presStyleCnt="0"/>
      <dgm:spPr/>
    </dgm:pt>
    <dgm:pt modelId="{B361F226-15A7-7444-9032-C86A75533DE7}" type="pres">
      <dgm:prSet presAssocID="{4D14E432-0D0C-9141-B312-CA5FE32B67B8}" presName="composite" presStyleCnt="0"/>
      <dgm:spPr/>
    </dgm:pt>
    <dgm:pt modelId="{48DBFE8F-620F-6A4F-9962-58D87B0956DE}" type="pres">
      <dgm:prSet presAssocID="{4D14E432-0D0C-9141-B312-CA5FE32B67B8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5D9FE829-C8FF-CD48-8C8D-960F44D563F9}" type="pres">
      <dgm:prSet presAssocID="{4D14E432-0D0C-9141-B312-CA5FE32B67B8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76CC4506-DFBB-184B-BEBD-EC004245AAAC}" type="presOf" srcId="{67E13130-C0EB-9B44-B955-CAF767FB0FD3}" destId="{E419F90D-C16F-0E4E-A1AA-7B608FCDB8FF}" srcOrd="0" destOrd="0" presId="urn:microsoft.com/office/officeart/2005/8/layout/hList1"/>
    <dgm:cxn modelId="{75B3520A-5499-234D-93BD-01594C3782AC}" type="presOf" srcId="{8B4A133B-6D16-4249-85AA-A0B5A8C0C3FE}" destId="{378E4D84-C617-1749-9822-049BA101835F}" srcOrd="0" destOrd="0" presId="urn:microsoft.com/office/officeart/2005/8/layout/hList1"/>
    <dgm:cxn modelId="{EB1C470C-C05C-744F-AFDF-61291BB12737}" type="presOf" srcId="{FC556239-45A7-B343-A9D0-E5DEE1C88849}" destId="{0876EB34-7C31-964B-99A6-235C4AF93402}" srcOrd="0" destOrd="0" presId="urn:microsoft.com/office/officeart/2005/8/layout/hList1"/>
    <dgm:cxn modelId="{37463119-274F-5E4D-BCD5-2011B6454B60}" srcId="{67E13130-C0EB-9B44-B955-CAF767FB0FD3}" destId="{8B4A133B-6D16-4249-85AA-A0B5A8C0C3FE}" srcOrd="2" destOrd="0" parTransId="{8C2FB592-A16D-0D4A-BB05-929BFFC70CE4}" sibTransId="{2011C573-96C1-5144-91EA-F05930F8A02F}"/>
    <dgm:cxn modelId="{35CABE1C-FEB5-CE49-AA08-345F20FC2D01}" srcId="{67E13130-C0EB-9B44-B955-CAF767FB0FD3}" destId="{8C511546-5410-624F-86EE-A8161119901A}" srcOrd="3" destOrd="0" parTransId="{A8ECE645-4B39-0D4F-9FB2-CF9502F4ACEE}" sibTransId="{58D67C02-F5F2-AD40-BEAE-13C132160658}"/>
    <dgm:cxn modelId="{049F4027-7ED7-1647-B84D-9E1EBC7C044B}" srcId="{67E13130-C0EB-9B44-B955-CAF767FB0FD3}" destId="{FC556239-45A7-B343-A9D0-E5DEE1C88849}" srcOrd="0" destOrd="0" parTransId="{034AB745-DB72-3144-B508-B4C7778FED44}" sibTransId="{C51FEBFD-0301-D948-9F96-76123BD01761}"/>
    <dgm:cxn modelId="{65D1FA2E-7684-AA42-BFEB-AB1ADD53B268}" srcId="{67E13130-C0EB-9B44-B955-CAF767FB0FD3}" destId="{4D14E432-0D0C-9141-B312-CA5FE32B67B8}" srcOrd="4" destOrd="0" parTransId="{FBD27CA3-5E6B-3F49-B571-BFC850F35426}" sibTransId="{FFF7AB98-3AD9-7842-B57D-2E065724AFE2}"/>
    <dgm:cxn modelId="{8E5CE134-D5DB-7244-ADE6-0448ACC6FCF6}" type="presOf" srcId="{8C511546-5410-624F-86EE-A8161119901A}" destId="{95BCC582-6E45-F34E-8A9F-41BE73365A15}" srcOrd="0" destOrd="0" presId="urn:microsoft.com/office/officeart/2005/8/layout/hList1"/>
    <dgm:cxn modelId="{4F286859-BE2E-9A4B-A54F-A6FB17F25A60}" type="presOf" srcId="{4D14E432-0D0C-9141-B312-CA5FE32B67B8}" destId="{48DBFE8F-620F-6A4F-9962-58D87B0956DE}" srcOrd="0" destOrd="0" presId="urn:microsoft.com/office/officeart/2005/8/layout/hList1"/>
    <dgm:cxn modelId="{E9E0E95D-2F78-E647-9434-E115C2ECFC6B}" type="presOf" srcId="{36F9200C-702A-964B-9441-1567D945C295}" destId="{2938BAE7-9448-0440-9586-3BC959F07D97}" srcOrd="0" destOrd="0" presId="urn:microsoft.com/office/officeart/2005/8/layout/hList1"/>
    <dgm:cxn modelId="{8DE98591-CC1F-BA4A-B18B-90EC8E936ADB}" srcId="{67E13130-C0EB-9B44-B955-CAF767FB0FD3}" destId="{36F9200C-702A-964B-9441-1567D945C295}" srcOrd="1" destOrd="0" parTransId="{DD77AB06-BF4F-C84D-B068-D60AE87DDBD4}" sibTransId="{034D3776-B099-9D42-927C-B5B0B7906CE7}"/>
    <dgm:cxn modelId="{D7BCA417-1232-DC46-84A3-A215142AA113}" type="presParOf" srcId="{E419F90D-C16F-0E4E-A1AA-7B608FCDB8FF}" destId="{372DD7C8-FE15-0D40-9BC8-52EB13761164}" srcOrd="0" destOrd="0" presId="urn:microsoft.com/office/officeart/2005/8/layout/hList1"/>
    <dgm:cxn modelId="{DCEDF058-BBAA-C042-9D53-8CC5A09100AF}" type="presParOf" srcId="{372DD7C8-FE15-0D40-9BC8-52EB13761164}" destId="{0876EB34-7C31-964B-99A6-235C4AF93402}" srcOrd="0" destOrd="0" presId="urn:microsoft.com/office/officeart/2005/8/layout/hList1"/>
    <dgm:cxn modelId="{3315723A-0A5A-A34C-AEC0-909F1DC1E072}" type="presParOf" srcId="{372DD7C8-FE15-0D40-9BC8-52EB13761164}" destId="{03A488F9-B1EF-2C43-9756-323619D89DDE}" srcOrd="1" destOrd="0" presId="urn:microsoft.com/office/officeart/2005/8/layout/hList1"/>
    <dgm:cxn modelId="{63E63A76-6337-364D-8CA4-54980F924713}" type="presParOf" srcId="{E419F90D-C16F-0E4E-A1AA-7B608FCDB8FF}" destId="{47FED592-FD42-E847-B65A-AFA81B3D5D36}" srcOrd="1" destOrd="0" presId="urn:microsoft.com/office/officeart/2005/8/layout/hList1"/>
    <dgm:cxn modelId="{C1B64C41-6E45-0744-B2A0-92E6F76F06EA}" type="presParOf" srcId="{E419F90D-C16F-0E4E-A1AA-7B608FCDB8FF}" destId="{9D58A4CE-73E5-3044-8920-06B8B8A3FC98}" srcOrd="2" destOrd="0" presId="urn:microsoft.com/office/officeart/2005/8/layout/hList1"/>
    <dgm:cxn modelId="{5F202542-7F70-A246-B3BE-006EDBF28482}" type="presParOf" srcId="{9D58A4CE-73E5-3044-8920-06B8B8A3FC98}" destId="{2938BAE7-9448-0440-9586-3BC959F07D97}" srcOrd="0" destOrd="0" presId="urn:microsoft.com/office/officeart/2005/8/layout/hList1"/>
    <dgm:cxn modelId="{32BAA7EE-12E0-A649-BAE2-BC21A4276EDD}" type="presParOf" srcId="{9D58A4CE-73E5-3044-8920-06B8B8A3FC98}" destId="{98AE28FA-3C20-254C-BFDE-6E754BAADB84}" srcOrd="1" destOrd="0" presId="urn:microsoft.com/office/officeart/2005/8/layout/hList1"/>
    <dgm:cxn modelId="{DBC52A62-B26F-8648-8D3D-3B6B69DEEA34}" type="presParOf" srcId="{E419F90D-C16F-0E4E-A1AA-7B608FCDB8FF}" destId="{7123360C-4709-424F-A962-1A0A95F9DB80}" srcOrd="3" destOrd="0" presId="urn:microsoft.com/office/officeart/2005/8/layout/hList1"/>
    <dgm:cxn modelId="{BD40B9EF-0132-0E4E-87EA-7F3E36429C15}" type="presParOf" srcId="{E419F90D-C16F-0E4E-A1AA-7B608FCDB8FF}" destId="{84D69EC1-F59E-2F49-9A73-7AC5A6D0A468}" srcOrd="4" destOrd="0" presId="urn:microsoft.com/office/officeart/2005/8/layout/hList1"/>
    <dgm:cxn modelId="{BCED92EE-1FB9-1B43-9CE0-05830A75F1E7}" type="presParOf" srcId="{84D69EC1-F59E-2F49-9A73-7AC5A6D0A468}" destId="{378E4D84-C617-1749-9822-049BA101835F}" srcOrd="0" destOrd="0" presId="urn:microsoft.com/office/officeart/2005/8/layout/hList1"/>
    <dgm:cxn modelId="{73840E2C-2387-9848-B2BC-08632FC14271}" type="presParOf" srcId="{84D69EC1-F59E-2F49-9A73-7AC5A6D0A468}" destId="{24A7EF4C-32F2-E44F-B551-E11F2FF5C29F}" srcOrd="1" destOrd="0" presId="urn:microsoft.com/office/officeart/2005/8/layout/hList1"/>
    <dgm:cxn modelId="{A58C6A55-A360-F540-BAE6-0523190B2C3F}" type="presParOf" srcId="{E419F90D-C16F-0E4E-A1AA-7B608FCDB8FF}" destId="{E2923842-2DF5-F84F-8446-24F97840C59D}" srcOrd="5" destOrd="0" presId="urn:microsoft.com/office/officeart/2005/8/layout/hList1"/>
    <dgm:cxn modelId="{714396CD-AEC8-BF4F-B8C1-02D733807A72}" type="presParOf" srcId="{E419F90D-C16F-0E4E-A1AA-7B608FCDB8FF}" destId="{46864F7B-E0F1-1842-86CB-89BFEC9C9119}" srcOrd="6" destOrd="0" presId="urn:microsoft.com/office/officeart/2005/8/layout/hList1"/>
    <dgm:cxn modelId="{030CB380-AFB4-1E42-9E6F-9C06466A3F3C}" type="presParOf" srcId="{46864F7B-E0F1-1842-86CB-89BFEC9C9119}" destId="{95BCC582-6E45-F34E-8A9F-41BE73365A15}" srcOrd="0" destOrd="0" presId="urn:microsoft.com/office/officeart/2005/8/layout/hList1"/>
    <dgm:cxn modelId="{D86F0803-32EF-7747-BF7D-AF0B894DD75B}" type="presParOf" srcId="{46864F7B-E0F1-1842-86CB-89BFEC9C9119}" destId="{C81BEE5E-5A93-984D-BF17-E5166ABCA03F}" srcOrd="1" destOrd="0" presId="urn:microsoft.com/office/officeart/2005/8/layout/hList1"/>
    <dgm:cxn modelId="{859ACAE4-108D-7F4E-8848-0E7F0EFBD03A}" type="presParOf" srcId="{E419F90D-C16F-0E4E-A1AA-7B608FCDB8FF}" destId="{914FE020-32FB-9848-BC5D-A7BB967482D0}" srcOrd="7" destOrd="0" presId="urn:microsoft.com/office/officeart/2005/8/layout/hList1"/>
    <dgm:cxn modelId="{764611B9-AC31-B64F-AB4E-659598D60B82}" type="presParOf" srcId="{E419F90D-C16F-0E4E-A1AA-7B608FCDB8FF}" destId="{B361F226-15A7-7444-9032-C86A75533DE7}" srcOrd="8" destOrd="0" presId="urn:microsoft.com/office/officeart/2005/8/layout/hList1"/>
    <dgm:cxn modelId="{38D5A01C-79D2-0543-A151-A95638BC6685}" type="presParOf" srcId="{B361F226-15A7-7444-9032-C86A75533DE7}" destId="{48DBFE8F-620F-6A4F-9962-58D87B0956DE}" srcOrd="0" destOrd="0" presId="urn:microsoft.com/office/officeart/2005/8/layout/hList1"/>
    <dgm:cxn modelId="{AE0B3B49-C986-BA44-B14E-B493915B8896}" type="presParOf" srcId="{B361F226-15A7-7444-9032-C86A75533DE7}" destId="{5D9FE829-C8FF-CD48-8C8D-960F44D563F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6EB34-7C31-964B-99A6-235C4AF93402}">
      <dsp:nvSpPr>
        <dsp:cNvPr id="0" name=""/>
        <dsp:cNvSpPr/>
      </dsp:nvSpPr>
      <dsp:spPr>
        <a:xfrm>
          <a:off x="3696" y="1596750"/>
          <a:ext cx="1417141" cy="54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Goal</a:t>
          </a:r>
        </a:p>
      </dsp:txBody>
      <dsp:txXfrm>
        <a:off x="3696" y="1596750"/>
        <a:ext cx="1417141" cy="541570"/>
      </dsp:txXfrm>
    </dsp:sp>
    <dsp:sp modelId="{03A488F9-B1EF-2C43-9756-323619D89DDE}">
      <dsp:nvSpPr>
        <dsp:cNvPr id="0" name=""/>
        <dsp:cNvSpPr/>
      </dsp:nvSpPr>
      <dsp:spPr>
        <a:xfrm>
          <a:off x="3696" y="2138320"/>
          <a:ext cx="1417141" cy="658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38BAE7-9448-0440-9586-3BC959F07D97}">
      <dsp:nvSpPr>
        <dsp:cNvPr id="0" name=""/>
        <dsp:cNvSpPr/>
      </dsp:nvSpPr>
      <dsp:spPr>
        <a:xfrm>
          <a:off x="1619238" y="1596750"/>
          <a:ext cx="1417141" cy="54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Activities</a:t>
          </a:r>
        </a:p>
      </dsp:txBody>
      <dsp:txXfrm>
        <a:off x="1619238" y="1596750"/>
        <a:ext cx="1417141" cy="541570"/>
      </dsp:txXfrm>
    </dsp:sp>
    <dsp:sp modelId="{98AE28FA-3C20-254C-BFDE-6E754BAADB84}">
      <dsp:nvSpPr>
        <dsp:cNvPr id="0" name=""/>
        <dsp:cNvSpPr/>
      </dsp:nvSpPr>
      <dsp:spPr>
        <a:xfrm>
          <a:off x="1619238" y="2092988"/>
          <a:ext cx="1417141" cy="658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8E4D84-C617-1749-9822-049BA101835F}">
      <dsp:nvSpPr>
        <dsp:cNvPr id="0" name=""/>
        <dsp:cNvSpPr/>
      </dsp:nvSpPr>
      <dsp:spPr>
        <a:xfrm>
          <a:off x="3234779" y="1596750"/>
          <a:ext cx="1417141" cy="54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Cost</a:t>
          </a:r>
        </a:p>
      </dsp:txBody>
      <dsp:txXfrm>
        <a:off x="3234779" y="1596750"/>
        <a:ext cx="1417141" cy="541570"/>
      </dsp:txXfrm>
    </dsp:sp>
    <dsp:sp modelId="{24A7EF4C-32F2-E44F-B551-E11F2FF5C29F}">
      <dsp:nvSpPr>
        <dsp:cNvPr id="0" name=""/>
        <dsp:cNvSpPr/>
      </dsp:nvSpPr>
      <dsp:spPr>
        <a:xfrm>
          <a:off x="3234779" y="2138320"/>
          <a:ext cx="1417141" cy="658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BCC582-6E45-F34E-8A9F-41BE73365A15}">
      <dsp:nvSpPr>
        <dsp:cNvPr id="0" name=""/>
        <dsp:cNvSpPr/>
      </dsp:nvSpPr>
      <dsp:spPr>
        <a:xfrm>
          <a:off x="4850320" y="1596750"/>
          <a:ext cx="1417141" cy="54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Anticipated Results</a:t>
          </a:r>
        </a:p>
      </dsp:txBody>
      <dsp:txXfrm>
        <a:off x="4850320" y="1596750"/>
        <a:ext cx="1417141" cy="541570"/>
      </dsp:txXfrm>
    </dsp:sp>
    <dsp:sp modelId="{C81BEE5E-5A93-984D-BF17-E5166ABCA03F}">
      <dsp:nvSpPr>
        <dsp:cNvPr id="0" name=""/>
        <dsp:cNvSpPr/>
      </dsp:nvSpPr>
      <dsp:spPr>
        <a:xfrm>
          <a:off x="4850320" y="2138320"/>
          <a:ext cx="1417141" cy="658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DBFE8F-620F-6A4F-9962-58D87B0956DE}">
      <dsp:nvSpPr>
        <dsp:cNvPr id="0" name=""/>
        <dsp:cNvSpPr/>
      </dsp:nvSpPr>
      <dsp:spPr>
        <a:xfrm>
          <a:off x="6465861" y="1596750"/>
          <a:ext cx="1417141" cy="54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Actual Results</a:t>
          </a:r>
        </a:p>
      </dsp:txBody>
      <dsp:txXfrm>
        <a:off x="6465861" y="1596750"/>
        <a:ext cx="1417141" cy="541570"/>
      </dsp:txXfrm>
    </dsp:sp>
    <dsp:sp modelId="{5D9FE829-C8FF-CD48-8C8D-960F44D563F9}">
      <dsp:nvSpPr>
        <dsp:cNvPr id="0" name=""/>
        <dsp:cNvSpPr/>
      </dsp:nvSpPr>
      <dsp:spPr>
        <a:xfrm>
          <a:off x="6465861" y="2138320"/>
          <a:ext cx="1417141" cy="658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915B6-CBF9-9F4B-8461-329BA02DD4D5}" type="datetimeFigureOut">
              <a:rPr lang="en-US" smtClean="0"/>
              <a:t>2/7/19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C9E4C-636A-0747-9271-62927A090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11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3600" b="1" baseline="0">
                <a:solidFill>
                  <a:srgbClr val="0C234B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SAMPLE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344319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6F868D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Sample text or subtitle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46812" y="5729514"/>
            <a:ext cx="2256972" cy="1128486"/>
          </a:xfrm>
          <a:prstGeom prst="rect">
            <a:avLst/>
          </a:prstGeom>
        </p:spPr>
      </p:pic>
      <p:pic>
        <p:nvPicPr>
          <p:cNvPr id="8" name="Picture 7" descr="triangles_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8723" y="1977326"/>
            <a:ext cx="606552" cy="8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206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90422" y="1847088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877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947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mfgrogan@email.arizona.edu?subject=ALI%20inquiry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provost.arizona.edu/content/distinguished-scholar-award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romeroa@email.Arizona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tif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GOING UP FOR PROMOTION TO FULL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ANDREA ROMERO, Ph.D.</a:t>
            </a:r>
          </a:p>
          <a:p>
            <a:r>
              <a:rPr lang="en-US" dirty="0"/>
              <a:t>Vice Provost for </a:t>
            </a:r>
            <a:r>
              <a:rPr lang="en-US"/>
              <a:t>Faculty Affairs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322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4C5A3-5D70-434F-B476-9B7F2BD8F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ED00A-31F8-844E-AE52-51B5592BE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Re-evaluate every 5 years</a:t>
            </a:r>
          </a:p>
          <a:p>
            <a:r>
              <a:rPr lang="en-US" dirty="0"/>
              <a:t>Continuously check and realign your career objectives with career success.</a:t>
            </a:r>
          </a:p>
          <a:p>
            <a:r>
              <a:rPr lang="en-US" dirty="0"/>
              <a:t>Find support and ways to stay committed to your goals and vision.</a:t>
            </a:r>
          </a:p>
          <a:p>
            <a:r>
              <a:rPr lang="en-US" dirty="0"/>
              <a:t>Check in with mentors on a regular basis.</a:t>
            </a:r>
          </a:p>
          <a:p>
            <a:r>
              <a:rPr lang="en-US" dirty="0"/>
              <a:t>Stay accountable with peer mentors/peer writing/research groups.</a:t>
            </a:r>
          </a:p>
        </p:txBody>
      </p:sp>
    </p:spTree>
    <p:extLst>
      <p:ext uri="{BB962C8B-B14F-4D97-AF65-F5344CB8AC3E}">
        <p14:creationId xmlns:p14="http://schemas.microsoft.com/office/powerpoint/2010/main" val="4226642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63F9B-5E21-0F47-B672-B1D26B21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moving forward after feedback: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09B92-96D2-D04B-B0DB-5A3342E6C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672203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Set goals and create your own timeline (share with department head, colleagues, and mentors)</a:t>
            </a:r>
          </a:p>
          <a:p>
            <a:r>
              <a:rPr lang="en-US" dirty="0"/>
              <a:t>Strategically identify research, teaching, and service opportunities</a:t>
            </a:r>
          </a:p>
          <a:p>
            <a:r>
              <a:rPr lang="en-US" dirty="0"/>
              <a:t>Writing habits and writing groups or research circle</a:t>
            </a:r>
          </a:p>
          <a:p>
            <a:pPr lvl="1"/>
            <a:r>
              <a:rPr lang="en-US" dirty="0"/>
              <a:t>How can a sabbatical support your goals?</a:t>
            </a:r>
          </a:p>
          <a:p>
            <a:r>
              <a:rPr lang="en-US" dirty="0"/>
              <a:t>Prioritize high profile work</a:t>
            </a:r>
          </a:p>
          <a:p>
            <a:r>
              <a:rPr lang="en-US" dirty="0"/>
              <a:t>Ask to be nominated for awards and nominate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005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33232-0E48-764B-995B-B20B10BCE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Promising Practices for Associate Rank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568A5-5E1D-B64E-96E5-F60B72DE9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9429"/>
            <a:ext cx="8242218" cy="473825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Teaching</a:t>
            </a:r>
          </a:p>
          <a:p>
            <a:pPr lvl="1"/>
            <a:r>
              <a:rPr lang="en-US" dirty="0"/>
              <a:t>Teach a new division(either grad or undergrad) or special topics or study abroad or online</a:t>
            </a:r>
          </a:p>
          <a:p>
            <a:pPr lvl="1"/>
            <a:r>
              <a:rPr lang="en-US" dirty="0"/>
              <a:t>Add a new teaching strategy or team-teach</a:t>
            </a:r>
          </a:p>
          <a:p>
            <a:r>
              <a:rPr lang="en-US" dirty="0"/>
              <a:t>Research</a:t>
            </a:r>
          </a:p>
          <a:p>
            <a:pPr lvl="1"/>
            <a:r>
              <a:rPr lang="en-US" dirty="0"/>
              <a:t>Move to theoretical from applied or vice versa</a:t>
            </a:r>
          </a:p>
          <a:p>
            <a:pPr lvl="1"/>
            <a:r>
              <a:rPr lang="en-US" dirty="0"/>
              <a:t>Find new areas of funding </a:t>
            </a:r>
          </a:p>
          <a:p>
            <a:pPr lvl="1"/>
            <a:r>
              <a:rPr lang="en-US" dirty="0"/>
              <a:t>Move from shorter to longer term projects</a:t>
            </a:r>
          </a:p>
          <a:p>
            <a:pPr lvl="1"/>
            <a:r>
              <a:rPr lang="en-US" dirty="0"/>
              <a:t>Stay current with new ideas from students or new lit reviews</a:t>
            </a:r>
          </a:p>
          <a:p>
            <a:pPr lvl="1"/>
            <a:r>
              <a:rPr lang="en-US" dirty="0"/>
              <a:t>Add a new methodology</a:t>
            </a:r>
          </a:p>
          <a:p>
            <a:r>
              <a:rPr lang="en-US" dirty="0"/>
              <a:t>Service</a:t>
            </a:r>
          </a:p>
          <a:p>
            <a:pPr lvl="1"/>
            <a:r>
              <a:rPr lang="en-US" dirty="0"/>
              <a:t>Participate on new committees at higher levels</a:t>
            </a:r>
          </a:p>
          <a:p>
            <a:pPr lvl="1"/>
            <a:r>
              <a:rPr lang="en-US" dirty="0"/>
              <a:t>Take a leadership role in shared governance</a:t>
            </a:r>
          </a:p>
          <a:p>
            <a:r>
              <a:rPr lang="en-US" dirty="0"/>
              <a:t>Network</a:t>
            </a:r>
          </a:p>
          <a:p>
            <a:pPr lvl="1"/>
            <a:r>
              <a:rPr lang="en-US" dirty="0"/>
              <a:t>Collaborate on a professional project</a:t>
            </a:r>
          </a:p>
          <a:p>
            <a:pPr lvl="1"/>
            <a:r>
              <a:rPr lang="en-US" dirty="0"/>
              <a:t>Network with national/international research groups</a:t>
            </a:r>
          </a:p>
        </p:txBody>
      </p:sp>
    </p:spTree>
    <p:extLst>
      <p:ext uri="{BB962C8B-B14F-4D97-AF65-F5344CB8AC3E}">
        <p14:creationId xmlns:p14="http://schemas.microsoft.com/office/powerpoint/2010/main" val="70711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372B2-D2ED-9648-B6F2-8F01B5709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Leadership Institute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BE319-5741-DF41-9619-6BD3A4565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3755"/>
            <a:ext cx="7886700" cy="4351338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Applications for the 2019-2020 Academic Leadership Institute cohort will be due on March 20, 2019.</a:t>
            </a:r>
          </a:p>
          <a:p>
            <a:r>
              <a:rPr lang="en-US" dirty="0"/>
              <a:t>To apply, the following three documents will be required. The application portal will open in late February.</a:t>
            </a:r>
          </a:p>
          <a:p>
            <a:r>
              <a:rPr lang="en-US" b="1" dirty="0"/>
              <a:t>A response to the following questions (one-page total):</a:t>
            </a:r>
            <a:endParaRPr lang="en-US" dirty="0"/>
          </a:p>
          <a:p>
            <a:pPr lvl="1"/>
            <a:r>
              <a:rPr lang="en-US" dirty="0"/>
              <a:t>Why are you applying to participate in the UA Academic Leadership Institute?</a:t>
            </a:r>
          </a:p>
          <a:p>
            <a:pPr lvl="1"/>
            <a:r>
              <a:rPr lang="en-US" dirty="0"/>
              <a:t>What specific experiences, strengths, and/or achievements make you a promising leader?</a:t>
            </a:r>
          </a:p>
          <a:p>
            <a:pPr lvl="1"/>
            <a:r>
              <a:rPr lang="en-US" dirty="0"/>
              <a:t>How will your participation benefit the University of Arizona community?</a:t>
            </a:r>
          </a:p>
          <a:p>
            <a:r>
              <a:rPr lang="en-US" b="1" dirty="0"/>
              <a:t>A short resume or CV (3 pages maximum)</a:t>
            </a:r>
            <a:br>
              <a:rPr lang="en-US" dirty="0"/>
            </a:br>
            <a:r>
              <a:rPr lang="en-US" dirty="0"/>
              <a:t> </a:t>
            </a:r>
          </a:p>
          <a:p>
            <a:r>
              <a:rPr lang="en-US" b="1" dirty="0"/>
              <a:t>One letter of recommendation</a:t>
            </a:r>
            <a:endParaRPr lang="en-US" dirty="0"/>
          </a:p>
          <a:p>
            <a:pPr lvl="1"/>
            <a:r>
              <a:rPr lang="en-US" dirty="0"/>
              <a:t>Your letter must be from a writer who can speak to your leadership potential. Letters from department heads, deans, and vice presidents are encouraged.</a:t>
            </a:r>
          </a:p>
          <a:p>
            <a:r>
              <a:rPr lang="en-US" dirty="0"/>
              <a:t>Please note that applicants must commit to attending all eight sessions in order to participate in the Academic Leadership Institute.</a:t>
            </a:r>
          </a:p>
          <a:p>
            <a:r>
              <a:rPr lang="en-US" dirty="0"/>
              <a:t>Please direct questions to Mari Grogan at </a:t>
            </a:r>
            <a:r>
              <a:rPr lang="en-US" b="1" dirty="0">
                <a:hlinkClick r:id="rId2"/>
              </a:rPr>
              <a:t>mfgrogan@email.arizona.edu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036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D60CF-A845-264B-9863-A76435534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UA Awards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4EE7B-5D34-4345-AEB2-8FA484BB2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AB0520"/>
                </a:solidFill>
              </a:rPr>
              <a:t>Distinguished Scholar </a:t>
            </a:r>
          </a:p>
          <a:p>
            <a:pPr lvl="1"/>
            <a:r>
              <a:rPr lang="en-US" dirty="0">
                <a:solidFill>
                  <a:srgbClr val="AB0520"/>
                </a:solidFill>
              </a:rPr>
              <a:t>Designated for those at the Associate Rank</a:t>
            </a:r>
          </a:p>
          <a:p>
            <a:pPr lvl="1"/>
            <a:r>
              <a:rPr lang="en-US" dirty="0">
                <a:solidFill>
                  <a:srgbClr val="AB0520"/>
                </a:solidFill>
              </a:rPr>
              <a:t> $10,000</a:t>
            </a:r>
          </a:p>
          <a:p>
            <a:r>
              <a:rPr lang="en-US" dirty="0">
                <a:solidFill>
                  <a:srgbClr val="0C234B"/>
                </a:solidFill>
              </a:rPr>
              <a:t>UA teaching awards </a:t>
            </a:r>
          </a:p>
          <a:p>
            <a:pPr lvl="1"/>
            <a:r>
              <a:rPr lang="en-US" dirty="0" err="1">
                <a:solidFill>
                  <a:srgbClr val="0C234B"/>
                </a:solidFill>
              </a:rPr>
              <a:t>Koffler</a:t>
            </a:r>
            <a:r>
              <a:rPr lang="en-US" dirty="0">
                <a:solidFill>
                  <a:srgbClr val="0C234B"/>
                </a:solidFill>
              </a:rPr>
              <a:t> $10,000</a:t>
            </a:r>
          </a:p>
          <a:p>
            <a:pPr lvl="1"/>
            <a:r>
              <a:rPr lang="en-US" dirty="0">
                <a:solidFill>
                  <a:srgbClr val="0C234B"/>
                </a:solidFill>
              </a:rPr>
              <a:t>Sherrill $2,500</a:t>
            </a:r>
          </a:p>
          <a:p>
            <a:r>
              <a:rPr lang="en-US" dirty="0">
                <a:solidFill>
                  <a:srgbClr val="6F868D"/>
                </a:solidFill>
              </a:rPr>
              <a:t>Provost Author Support Fund - $1,500</a:t>
            </a:r>
          </a:p>
          <a:p>
            <a:r>
              <a:rPr lang="en-US" dirty="0"/>
              <a:t>Full Professors: </a:t>
            </a:r>
            <a:r>
              <a:rPr lang="en-US" sz="2200" i="1" dirty="0"/>
              <a:t>University Distinguished Professors, University Distinguished Outreach Faculty, Regent’s Professors</a:t>
            </a:r>
          </a:p>
          <a:p>
            <a:r>
              <a:rPr lang="en-US" dirty="0">
                <a:hlinkClick r:id="rId2"/>
              </a:rPr>
              <a:t>https://provost.arizona.edu/content/distinguished-scholar-award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521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6C214-955E-484D-ABE1-A9B1E6137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Strategy . . .</a:t>
            </a:r>
            <a:br>
              <a:rPr lang="en-US" dirty="0"/>
            </a:br>
            <a:r>
              <a:rPr lang="en-US" dirty="0"/>
              <a:t>	for impact and for 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4A8FC-B57B-9445-ADC7-6564BF982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1256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Is it aligned with my research? </a:t>
            </a:r>
          </a:p>
          <a:p>
            <a:r>
              <a:rPr lang="en-US" dirty="0"/>
              <a:t>Will it help further my teaching? </a:t>
            </a:r>
          </a:p>
          <a:p>
            <a:r>
              <a:rPr lang="en-US" dirty="0"/>
              <a:t>Are there potential high impact implications?</a:t>
            </a:r>
          </a:p>
          <a:p>
            <a:r>
              <a:rPr lang="en-US" dirty="0"/>
              <a:t>What is the level of prestige? </a:t>
            </a:r>
          </a:p>
          <a:p>
            <a:r>
              <a:rPr lang="en-US" dirty="0"/>
              <a:t>How important is this to my own fulfillment?</a:t>
            </a:r>
          </a:p>
          <a:p>
            <a:r>
              <a:rPr lang="en-US" dirty="0"/>
              <a:t>How important is this activity to my giving back to others like me?</a:t>
            </a:r>
          </a:p>
          <a:p>
            <a:r>
              <a:rPr lang="en-US" dirty="0"/>
              <a:t>Will I have allies? </a:t>
            </a:r>
          </a:p>
          <a:p>
            <a:r>
              <a:rPr lang="en-US" dirty="0"/>
              <a:t>Does it fill a social justice need?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954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D8F8A-CDE5-1242-BB10-384FA36EA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say yes too quickly . . . .</a:t>
            </a:r>
            <a:br>
              <a:rPr lang="en-US" dirty="0"/>
            </a:br>
            <a:r>
              <a:rPr lang="en-US" dirty="0"/>
              <a:t>		 even if you feel honored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9258E-6E9C-4C46-96CF-47E283D2F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dirty="0"/>
              <a:t>Questions to ask /reflect on when asked to participate in service</a:t>
            </a:r>
          </a:p>
          <a:p>
            <a:pPr lvl="1"/>
            <a:r>
              <a:rPr lang="en-US" dirty="0"/>
              <a:t>What is the timeline for this activity? </a:t>
            </a:r>
          </a:p>
          <a:p>
            <a:pPr lvl="1"/>
            <a:r>
              <a:rPr lang="en-US" dirty="0"/>
              <a:t>How long is the commitment? </a:t>
            </a:r>
          </a:p>
          <a:p>
            <a:pPr lvl="1"/>
            <a:r>
              <a:rPr lang="en-US" dirty="0"/>
              <a:t>How often will the group meet? How long are the meetings? Where are the meetings held? </a:t>
            </a:r>
          </a:p>
          <a:p>
            <a:pPr lvl="1"/>
            <a:r>
              <a:rPr lang="en-US" dirty="0"/>
              <a:t>How much prep is needed prior to the meeting? </a:t>
            </a:r>
          </a:p>
          <a:p>
            <a:pPr lvl="1"/>
            <a:r>
              <a:rPr lang="en-US" dirty="0"/>
              <a:t>Who else is on the committee/review board?</a:t>
            </a:r>
          </a:p>
          <a:p>
            <a:pPr lvl="1"/>
            <a:r>
              <a:rPr lang="en-US" dirty="0"/>
              <a:t>What major issues are in front of this committee/review in the next year?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120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0236A-415B-4945-9C40-99434EBB7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graciously say no thank you.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4C923-C1BF-AE47-9922-01A061870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947553"/>
            <a:ext cx="8918368" cy="4738255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en-US" dirty="0"/>
              <a:t>Thank you for thinking of me ( I feel honored), I will need to check my schedule/calendar and let you know if I can be available to fully commit to this activity. </a:t>
            </a:r>
          </a:p>
          <a:p>
            <a:pPr lvl="1"/>
            <a:r>
              <a:rPr lang="en-US" dirty="0"/>
              <a:t>I am so glad that this activity is happening, thank you for providing leadership. I cannot participate at this time, but I do support the goals of the activity. Is there some other way that I can be of help? </a:t>
            </a:r>
          </a:p>
          <a:p>
            <a:pPr lvl="1"/>
            <a:r>
              <a:rPr lang="en-US" dirty="0"/>
              <a:t>I cannot do it now, but I can recommend some other people to consider.</a:t>
            </a:r>
          </a:p>
          <a:p>
            <a:pPr lvl="1"/>
            <a:r>
              <a:rPr lang="en-US" dirty="0"/>
              <a:t>I would like to do this after tenure – can you ask me again in two years?</a:t>
            </a:r>
          </a:p>
          <a:p>
            <a:pPr lvl="1"/>
            <a:r>
              <a:rPr lang="en-US" dirty="0"/>
              <a:t>I will need to check with my department head first. </a:t>
            </a:r>
          </a:p>
          <a:p>
            <a:pPr lvl="1"/>
            <a:r>
              <a:rPr lang="en-US" dirty="0"/>
              <a:t>I would like to talk with my mentor first because I know they have also done this activity and can provide me insight into whether it is the right time in my career to participate.</a:t>
            </a:r>
          </a:p>
          <a:p>
            <a:pPr lvl="1"/>
            <a:r>
              <a:rPr lang="en-US" dirty="0"/>
              <a:t> I have already committed my service activities for this year, but I would love to participate on this activity in the future. </a:t>
            </a:r>
          </a:p>
          <a:p>
            <a:pPr lvl="1"/>
            <a:r>
              <a:rPr lang="en-US" dirty="0"/>
              <a:t>I am honored that my name has been recommended for this activity. </a:t>
            </a:r>
          </a:p>
          <a:p>
            <a:pPr lvl="1"/>
            <a:r>
              <a:rPr lang="en-US" dirty="0"/>
              <a:t>This topic is outside of my expertise.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453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C78A000-60AC-CF4D-965A-E57D268D4455}"/>
              </a:ext>
            </a:extLst>
          </p:cNvPr>
          <p:cNvSpPr/>
          <p:nvPr/>
        </p:nvSpPr>
        <p:spPr>
          <a:xfrm>
            <a:off x="237506" y="415636"/>
            <a:ext cx="857398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ambria" panose="02040503050406030204" pitchFamily="18" charset="0"/>
              </a:rPr>
              <a:t>Spring 2019 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Career Advancement Workshops 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Making a Statement 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Monday, February 18, 11:30-1 pm, Old Main Building, Silver and Sage Room, </a:t>
            </a:r>
            <a:r>
              <a:rPr lang="en-US" b="1" dirty="0">
                <a:solidFill>
                  <a:srgbClr val="0000FF"/>
                </a:solidFill>
                <a:latin typeface="Calibri" panose="020F0502020204030204" pitchFamily="34" charset="0"/>
              </a:rPr>
              <a:t>RSVP here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Preparing the Promotion Dossier 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Tuesday, March 12, 3-4:30 pm, Old Main Building, Silver and Sage Room, no RSVP required. 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Using Portfolios to Document Impact and Leadership 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Thursday, March 21, 8:30-10 am, Old Main Building, Silver and Sage Room, </a:t>
            </a:r>
            <a:r>
              <a:rPr lang="en-US" b="1" dirty="0">
                <a:solidFill>
                  <a:srgbClr val="0000FF"/>
                </a:solidFill>
                <a:latin typeface="Calibri" panose="020F0502020204030204" pitchFamily="34" charset="0"/>
              </a:rPr>
              <a:t>RSVP here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Promotion Opportunities for Career Track Faculty 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Wednesday, March 27, 2:00-3:30 pm, Old Main Building, Silver and Sage Room, </a:t>
            </a:r>
            <a:r>
              <a:rPr lang="en-US" b="1" dirty="0">
                <a:solidFill>
                  <a:srgbClr val="0000FF"/>
                </a:solidFill>
                <a:latin typeface="Calibri" panose="020F0502020204030204" pitchFamily="34" charset="0"/>
              </a:rPr>
              <a:t>RSVP here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endParaRPr lang="en-US" sz="4800" b="1" i="1" dirty="0">
              <a:solidFill>
                <a:srgbClr val="32323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959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AC2C56-0918-5E4F-96A1-7DCF870D04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7D754B8-113A-514E-AEC0-512CEEE15E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romeroa@email.Arizona.edu</a:t>
            </a:r>
            <a:endParaRPr lang="en-US" dirty="0"/>
          </a:p>
          <a:p>
            <a:r>
              <a:rPr lang="en-US" dirty="0"/>
              <a:t>Admin 501A</a:t>
            </a:r>
          </a:p>
          <a:p>
            <a:r>
              <a:rPr lang="en-US" dirty="0" err="1"/>
              <a:t>Facultyaffairs.Arizona.edu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5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83C45-3205-5340-9B18-E7C47642C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will you go up for Full Professor?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7B3F8-11BA-9C47-96E1-0F90EEDAD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decide when you will go up.</a:t>
            </a:r>
          </a:p>
          <a:p>
            <a:pPr lvl="1"/>
            <a:r>
              <a:rPr lang="en-US" dirty="0"/>
              <a:t>Benefits: salary increase, eligible for more leadership positions, committees and eligible for more awards.</a:t>
            </a:r>
          </a:p>
          <a:p>
            <a:r>
              <a:rPr lang="en-US" dirty="0"/>
              <a:t>Don’t wait to get tapped on the shoulder.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3F3C34-B742-8642-AC74-D1456A96AA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493" y="4001294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66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EB15F-39ED-6A4C-8421-9385CE520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expected?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1C8D0-A91F-F344-8135-B109DEB5B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are the promotion guidelines for your department? </a:t>
            </a:r>
          </a:p>
          <a:p>
            <a:r>
              <a:rPr lang="en-US" dirty="0"/>
              <a:t>What are the promotion guidelines for your college? </a:t>
            </a:r>
          </a:p>
          <a:p>
            <a:r>
              <a:rPr lang="en-US" dirty="0"/>
              <a:t>What do recent dossiers who were promoted look like? Things to look for within your field:</a:t>
            </a:r>
          </a:p>
          <a:p>
            <a:pPr lvl="1"/>
            <a:r>
              <a:rPr lang="en-US" dirty="0"/>
              <a:t>Innovation, leadership, quality and impact</a:t>
            </a:r>
          </a:p>
          <a:p>
            <a:pPr lvl="1"/>
            <a:r>
              <a:rPr lang="en-US" dirty="0"/>
              <a:t>Research: publications (amount within rank, quality of publication source, level of authorship, grants (level), impact on field)</a:t>
            </a:r>
          </a:p>
          <a:p>
            <a:pPr lvl="1"/>
            <a:r>
              <a:rPr lang="en-US" dirty="0"/>
              <a:t>Teaching: (breadth, innovation, new courses, new programs, grad student completion, impact on students)</a:t>
            </a:r>
          </a:p>
          <a:p>
            <a:pPr lvl="1"/>
            <a:r>
              <a:rPr lang="en-US" dirty="0"/>
              <a:t>Type and level of service, (university, national, international), editorship, leadership positions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17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BA668-64DF-5044-BF19-38BEFC979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Consultation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CCBB7-73C4-7942-BDD7-707B30F69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Have you gotten feedback on your progress? </a:t>
            </a:r>
          </a:p>
          <a:p>
            <a:pPr lvl="2"/>
            <a:r>
              <a:rPr lang="en-US" dirty="0"/>
              <a:t>Full professors in your department</a:t>
            </a:r>
          </a:p>
          <a:p>
            <a:pPr lvl="2"/>
            <a:r>
              <a:rPr lang="en-US" dirty="0"/>
              <a:t>Full professors in other universities (peer institutions)</a:t>
            </a:r>
          </a:p>
          <a:p>
            <a:pPr lvl="2"/>
            <a:r>
              <a:rPr lang="en-US" dirty="0"/>
              <a:t>Your department head </a:t>
            </a:r>
          </a:p>
          <a:p>
            <a:pPr lvl="2"/>
            <a:r>
              <a:rPr lang="en-US" dirty="0"/>
              <a:t>Who are your mentors at this stage of your work? Reach out on campus and at the national level (conferences are a great opportunity). Peer mentors at this level are helpful too. </a:t>
            </a:r>
          </a:p>
          <a:p>
            <a:pPr lvl="1"/>
            <a:r>
              <a:rPr lang="en-US" dirty="0"/>
              <a:t>How can you get more helpful feedback?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096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DB8DC-A7AC-FA41-A9E0-77ABC2170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AEFC7-64A2-CA4A-BBA0-CFF2B0384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your long-term professional vision? </a:t>
            </a:r>
          </a:p>
          <a:p>
            <a:pPr lvl="1"/>
            <a:r>
              <a:rPr lang="en-US" dirty="0"/>
              <a:t>Where do you see yourself (your family) in the next: </a:t>
            </a:r>
          </a:p>
          <a:p>
            <a:pPr lvl="2"/>
            <a:r>
              <a:rPr lang="en-US" dirty="0"/>
              <a:t>5 years</a:t>
            </a:r>
          </a:p>
          <a:p>
            <a:pPr lvl="2"/>
            <a:r>
              <a:rPr lang="en-US" dirty="0"/>
              <a:t>10 years</a:t>
            </a:r>
          </a:p>
          <a:p>
            <a:pPr lvl="2"/>
            <a:r>
              <a:rPr lang="en-US" dirty="0"/>
              <a:t>15 years</a:t>
            </a:r>
          </a:p>
          <a:p>
            <a:pPr lvl="1"/>
            <a:r>
              <a:rPr lang="en-US" dirty="0"/>
              <a:t>What are your values that are key to that vision?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33B213-FB85-F544-B370-93279A475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0639" y="4280478"/>
            <a:ext cx="3822700" cy="212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300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DA98A-53A3-C04D-9A8B-96ED9F2D9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self-reflection: </a:t>
            </a:r>
            <a:br>
              <a:rPr lang="en-US" dirty="0"/>
            </a:br>
            <a:r>
              <a:rPr lang="en-US" sz="3600" i="1" dirty="0"/>
              <a:t>What do you want to build on?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4A37E-59B8-6140-9C12-0E169AA0E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8129"/>
            <a:ext cx="7886700" cy="4351338"/>
          </a:xfrm>
        </p:spPr>
        <p:txBody>
          <a:bodyPr/>
          <a:lstStyle/>
          <a:p>
            <a:r>
              <a:rPr lang="en-US" dirty="0"/>
              <a:t>What are your strengths?</a:t>
            </a:r>
          </a:p>
          <a:p>
            <a:r>
              <a:rPr lang="en-US" dirty="0"/>
              <a:t>What are your best skills? </a:t>
            </a:r>
          </a:p>
          <a:p>
            <a:r>
              <a:rPr lang="en-US" dirty="0"/>
              <a:t>What has been your most successful research article? Or teaching success?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E1490E-8655-9842-941F-1C684534C2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6765" y="3606718"/>
            <a:ext cx="1989836" cy="299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06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3D4F1-D8D0-E442-B77F-6A9C07655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C0071-F3DD-1743-B747-3E50CB084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8129"/>
            <a:ext cx="7886700" cy="4351338"/>
          </a:xfrm>
        </p:spPr>
        <p:txBody>
          <a:bodyPr/>
          <a:lstStyle/>
          <a:p>
            <a:r>
              <a:rPr lang="en-US" dirty="0"/>
              <a:t>What are key short term goals to help you reach that long-term vision? </a:t>
            </a:r>
          </a:p>
          <a:p>
            <a:pPr lvl="1"/>
            <a:r>
              <a:rPr lang="en-US" dirty="0"/>
              <a:t>Research</a:t>
            </a:r>
          </a:p>
          <a:p>
            <a:pPr lvl="2"/>
            <a:r>
              <a:rPr lang="en-US" dirty="0"/>
              <a:t>New direction? Inclusive view of scholarship</a:t>
            </a:r>
          </a:p>
          <a:p>
            <a:pPr lvl="1"/>
            <a:r>
              <a:rPr lang="en-US" dirty="0"/>
              <a:t>Teaching</a:t>
            </a:r>
          </a:p>
          <a:p>
            <a:pPr lvl="2"/>
            <a:r>
              <a:rPr lang="en-US" dirty="0"/>
              <a:t>New courses?</a:t>
            </a:r>
          </a:p>
          <a:p>
            <a:pPr lvl="1"/>
            <a:r>
              <a:rPr lang="en-US" dirty="0"/>
              <a:t>Service</a:t>
            </a:r>
          </a:p>
          <a:p>
            <a:pPr lvl="2"/>
            <a:r>
              <a:rPr lang="en-US" dirty="0"/>
              <a:t>Not getting too bogged down – strategically plan time commitments</a:t>
            </a:r>
          </a:p>
          <a:p>
            <a:pPr lvl="1"/>
            <a:r>
              <a:rPr lang="en-US" dirty="0"/>
              <a:t>Leadership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338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1217-3887-F04B-A1F6-04C493956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Continuing Learning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C6EB3-EE7B-E04E-8880-D25BD2844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Stay relevant</a:t>
            </a:r>
          </a:p>
          <a:p>
            <a:r>
              <a:rPr lang="en-US" dirty="0"/>
              <a:t>Enhance your skillset</a:t>
            </a:r>
          </a:p>
          <a:p>
            <a:pPr lvl="1"/>
            <a:r>
              <a:rPr lang="en-US" dirty="0"/>
              <a:t>Regular peer observation of teaching</a:t>
            </a:r>
          </a:p>
          <a:p>
            <a:pPr lvl="1"/>
            <a:r>
              <a:rPr lang="en-US" dirty="0"/>
              <a:t>Find resources on campus</a:t>
            </a:r>
          </a:p>
          <a:p>
            <a:r>
              <a:rPr lang="en-US" dirty="0"/>
              <a:t>New training </a:t>
            </a:r>
          </a:p>
          <a:p>
            <a:r>
              <a:rPr lang="en-US" dirty="0"/>
              <a:t>Leadership institutes</a:t>
            </a:r>
          </a:p>
        </p:txBody>
      </p:sp>
    </p:spTree>
    <p:extLst>
      <p:ext uri="{BB962C8B-B14F-4D97-AF65-F5344CB8AC3E}">
        <p14:creationId xmlns:p14="http://schemas.microsoft.com/office/powerpoint/2010/main" val="1990011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0B6E784-AACE-BE43-8FCB-9E07738A58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461623"/>
              </p:ext>
            </p:extLst>
          </p:nvPr>
        </p:nvGraphicFramePr>
        <p:xfrm>
          <a:off x="628650" y="2220686"/>
          <a:ext cx="7886700" cy="439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71FEFE9-2628-CD40-9B45-ECA3146957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20546" y="417059"/>
            <a:ext cx="2180368" cy="254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15179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a_tmplt_white_standard_4" id="{B80673B2-7A4B-2443-A029-6CE88C130AB0}" vid="{C92A21FF-1FD1-1141-B781-B81948CBD1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ua_tmplt_white_standard_4</Template>
  <TotalTime>158</TotalTime>
  <Words>1162</Words>
  <Application>Microsoft Macintosh PowerPoint</Application>
  <PresentationFormat>On-screen Show (4:3)</PresentationFormat>
  <Paragraphs>150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Cambria</vt:lpstr>
      <vt:lpstr>Verdana</vt:lpstr>
      <vt:lpstr>Custom Design</vt:lpstr>
      <vt:lpstr>GOING UP FOR PROMOTION TO FULL</vt:lpstr>
      <vt:lpstr>When will you go up for Full Professor? </vt:lpstr>
      <vt:lpstr>What is expected?</vt:lpstr>
      <vt:lpstr>Getting Consultation</vt:lpstr>
      <vt:lpstr>Vision</vt:lpstr>
      <vt:lpstr>Professional self-reflection:  What do you want to build on? </vt:lpstr>
      <vt:lpstr>Goals</vt:lpstr>
      <vt:lpstr>Create a Continuing Learning Plan</vt:lpstr>
      <vt:lpstr>PowerPoint Presentation</vt:lpstr>
      <vt:lpstr>Follow-up</vt:lpstr>
      <vt:lpstr>Tips for moving forward after feedback:</vt:lpstr>
      <vt:lpstr>Promising Practices for Associate Rank</vt:lpstr>
      <vt:lpstr>Academic Leadership Institute</vt:lpstr>
      <vt:lpstr>UA Awards</vt:lpstr>
      <vt:lpstr>Service Strategy . . .  for impact and for alignment</vt:lpstr>
      <vt:lpstr>Don’t say yes too quickly . . . .    even if you feel honored</vt:lpstr>
      <vt:lpstr>How to graciously say no thank you. 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TEXT</dc:title>
  <dc:creator>Microsoft Office User</dc:creator>
  <cp:lastModifiedBy>Romero, Andrea J - (romeroa)</cp:lastModifiedBy>
  <cp:revision>20</cp:revision>
  <cp:lastPrinted>2019-02-06T01:52:31Z</cp:lastPrinted>
  <dcterms:created xsi:type="dcterms:W3CDTF">2018-04-25T16:16:37Z</dcterms:created>
  <dcterms:modified xsi:type="dcterms:W3CDTF">2019-02-08T00:15:30Z</dcterms:modified>
</cp:coreProperties>
</file>